
<file path=[Content_Types].xml><?xml version="1.0" encoding="utf-8"?>
<Types xmlns="http://schemas.openxmlformats.org/package/2006/content-types">
  <Default Extension="bin" ContentType="application/vnd.openxmlformats-officedocument.oleObject"/>
  <Default Extension="fntdata" ContentType="application/x-fontdata"/>
  <Default Extension="mov" ContentType="video/quicktime"/>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34"/>
  </p:notesMasterIdLst>
  <p:sldIdLst>
    <p:sldId id="256" r:id="rId2"/>
    <p:sldId id="258" r:id="rId3"/>
    <p:sldId id="301" r:id="rId4"/>
    <p:sldId id="303" r:id="rId5"/>
    <p:sldId id="302" r:id="rId6"/>
    <p:sldId id="321" r:id="rId7"/>
    <p:sldId id="259" r:id="rId8"/>
    <p:sldId id="260" r:id="rId9"/>
    <p:sldId id="261" r:id="rId10"/>
    <p:sldId id="264" r:id="rId11"/>
    <p:sldId id="268" r:id="rId12"/>
    <p:sldId id="263" r:id="rId13"/>
    <p:sldId id="300" r:id="rId14"/>
    <p:sldId id="323" r:id="rId15"/>
    <p:sldId id="324" r:id="rId16"/>
    <p:sldId id="262" r:id="rId17"/>
    <p:sldId id="266" r:id="rId18"/>
    <p:sldId id="269" r:id="rId19"/>
    <p:sldId id="265" r:id="rId20"/>
    <p:sldId id="306" r:id="rId21"/>
    <p:sldId id="307" r:id="rId22"/>
    <p:sldId id="314" r:id="rId23"/>
    <p:sldId id="304" r:id="rId24"/>
    <p:sldId id="320" r:id="rId25"/>
    <p:sldId id="319" r:id="rId26"/>
    <p:sldId id="308" r:id="rId27"/>
    <p:sldId id="310" r:id="rId28"/>
    <p:sldId id="267" r:id="rId29"/>
    <p:sldId id="316" r:id="rId30"/>
    <p:sldId id="317" r:id="rId31"/>
    <p:sldId id="318" r:id="rId32"/>
    <p:sldId id="322" r:id="rId33"/>
  </p:sldIdLst>
  <p:sldSz cx="9144000" cy="5143500" type="screen16x9"/>
  <p:notesSz cx="6858000" cy="9144000"/>
  <p:embeddedFontLst>
    <p:embeddedFont>
      <p:font typeface="Exo 2" panose="020B0604020202020204" charset="0"/>
      <p:regular r:id="rId35"/>
      <p:bold r:id="rId36"/>
      <p:italic r:id="rId37"/>
      <p:boldItalic r:id="rId38"/>
    </p:embeddedFont>
    <p:embeddedFont>
      <p:font typeface="Fira Sans Extra Condensed Medium" panose="020B0604020202020204" charset="0"/>
      <p:regular r:id="rId39"/>
      <p:bold r:id="rId40"/>
      <p:italic r:id="rId41"/>
      <p:boldItalic r:id="rId42"/>
    </p:embeddedFont>
    <p:embeddedFont>
      <p:font typeface="Gill Sans MT" panose="020B0502020104020203" pitchFamily="34" charset="0"/>
      <p:regular r:id="rId43"/>
      <p:bold r:id="rId44"/>
      <p:italic r:id="rId45"/>
      <p:boldItalic r:id="rId46"/>
    </p:embeddedFont>
    <p:embeddedFont>
      <p:font typeface="Roboto" panose="02000000000000000000" pitchFamily="2" charset="0"/>
      <p:regular r:id="rId47"/>
      <p:bold r:id="rId48"/>
      <p:italic r:id="rId49"/>
      <p:boldItalic r:id="rId50"/>
    </p:embeddedFont>
    <p:embeddedFont>
      <p:font typeface="Roboto Condensed Light" panose="02000000000000000000" pitchFamily="2"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CA0DC3E-BF34-4FB0-8DF4-A0CFC369722C}">
  <a:tblStyle styleId="{ACA0DC3E-BF34-4FB0-8DF4-A0CFC369722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706"/>
    <p:restoredTop sz="94687"/>
  </p:normalViewPr>
  <p:slideViewPr>
    <p:cSldViewPr snapToGrid="0" snapToObjects="1">
      <p:cViewPr varScale="1">
        <p:scale>
          <a:sx n="108" d="100"/>
          <a:sy n="108" d="100"/>
        </p:scale>
        <p:origin x="499"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0672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57197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baafe93df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baafe93df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9baafe93df_0_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9baafe93df_0_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9baafe93df_0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9baafe93df_0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2850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9baafe93df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9baafe93df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76325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baafe93df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baafe93df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9719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baafe93df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9baafe93df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5652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9baafe93df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9baafe93df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7030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9baafe93df_0_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9baafe93df_0_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7873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9baafe93df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9baafe93df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44" name="Google Shape;44;p1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5" name="Google Shape;45;p13"/>
          <p:cNvSpPr txBox="1">
            <a:spLocks noGrp="1"/>
          </p:cNvSpPr>
          <p:nvPr>
            <p:ph type="subTitle" idx="1"/>
          </p:nvPr>
        </p:nvSpPr>
        <p:spPr>
          <a:xfrm>
            <a:off x="690446" y="5802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46" name="Google Shape;46;p1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3" name="Google Shape;53;p13"/>
          <p:cNvSpPr txBox="1">
            <a:spLocks noGrp="1"/>
          </p:cNvSpPr>
          <p:nvPr>
            <p:ph type="subTitle" idx="13"/>
          </p:nvPr>
        </p:nvSpPr>
        <p:spPr>
          <a:xfrm>
            <a:off x="690446" y="15464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4" name="Google Shape;54;p1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5" name="Google Shape;55;p13"/>
          <p:cNvSpPr txBox="1">
            <a:spLocks noGrp="1"/>
          </p:cNvSpPr>
          <p:nvPr>
            <p:ph type="subTitle" idx="15"/>
          </p:nvPr>
        </p:nvSpPr>
        <p:spPr>
          <a:xfrm>
            <a:off x="690446" y="25199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6" name="Google Shape;56;p1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7" name="Google Shape;57;p13"/>
          <p:cNvSpPr txBox="1">
            <a:spLocks noGrp="1"/>
          </p:cNvSpPr>
          <p:nvPr>
            <p:ph type="subTitle" idx="17"/>
          </p:nvPr>
        </p:nvSpPr>
        <p:spPr>
          <a:xfrm>
            <a:off x="6811558" y="21538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58" name="Google Shape;58;p1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9" name="Google Shape;59;p13"/>
          <p:cNvSpPr txBox="1">
            <a:spLocks noGrp="1"/>
          </p:cNvSpPr>
          <p:nvPr>
            <p:ph type="subTitle" idx="19"/>
          </p:nvPr>
        </p:nvSpPr>
        <p:spPr>
          <a:xfrm>
            <a:off x="6811558" y="31777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60" name="Google Shape;60;p1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1" name="Google Shape;61;p13"/>
          <p:cNvSpPr txBox="1">
            <a:spLocks noGrp="1"/>
          </p:cNvSpPr>
          <p:nvPr>
            <p:ph type="subTitle" idx="21"/>
          </p:nvPr>
        </p:nvSpPr>
        <p:spPr>
          <a:xfrm>
            <a:off x="6811558" y="41899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1">
  <p:cSld name="CUSTOM_3">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4" name="Google Shape;64;p14"/>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5">
  <p:cSld name="CUSTOM_17">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8"/>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80" name="Google Shape;80;p18"/>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8"/>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3">
  <p:cSld name="CUSTOM_37">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9"/>
          <p:cNvSpPr txBox="1">
            <a:spLocks noGrp="1"/>
          </p:cNvSpPr>
          <p:nvPr>
            <p:ph type="body" idx="1"/>
          </p:nvPr>
        </p:nvSpPr>
        <p:spPr>
          <a:xfrm>
            <a:off x="722375"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4" name="Google Shape;84;p19"/>
          <p:cNvSpPr txBox="1">
            <a:spLocks noGrp="1"/>
          </p:cNvSpPr>
          <p:nvPr>
            <p:ph type="body" idx="2"/>
          </p:nvPr>
        </p:nvSpPr>
        <p:spPr>
          <a:xfrm>
            <a:off x="4832400"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5" name="Google Shape;85;p19"/>
          <p:cNvSpPr txBox="1">
            <a:spLocks noGrp="1"/>
          </p:cNvSpPr>
          <p:nvPr>
            <p:ph type="subTitle" idx="3"/>
          </p:nvPr>
        </p:nvSpPr>
        <p:spPr>
          <a:xfrm>
            <a:off x="723900" y="952500"/>
            <a:ext cx="7699200" cy="399900"/>
          </a:xfrm>
          <a:prstGeom prst="rect">
            <a:avLst/>
          </a:prstGeom>
        </p:spPr>
        <p:txBody>
          <a:bodyPr spcFirstLastPara="1" wrap="square" lIns="91425" tIns="91425" rIns="91425" bIns="91425" anchor="t" anchorCtr="0">
            <a:noAutofit/>
          </a:bodyPr>
          <a:lstStyle>
            <a:lvl1pPr lvl="0" rtl="0">
              <a:lnSpc>
                <a:spcPct val="100000"/>
              </a:lnSpc>
              <a:spcBef>
                <a:spcPts val="3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a:endParaRPr/>
          </a:p>
        </p:txBody>
      </p:sp>
      <p:sp>
        <p:nvSpPr>
          <p:cNvPr id="86" name="Google Shape;86;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11">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20"/>
          <p:cNvSpPr txBox="1">
            <a:spLocks noGrp="1"/>
          </p:cNvSpPr>
          <p:nvPr>
            <p:ph type="ctrTitle"/>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89" name="Google Shape;89;p2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0" name="Google Shape;90;p20"/>
          <p:cNvSpPr txBox="1">
            <a:spLocks noGrp="1"/>
          </p:cNvSpPr>
          <p:nvPr>
            <p:ph type="ctrTitle" idx="2"/>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91" name="Google Shape;91;p20"/>
          <p:cNvSpPr txBox="1">
            <a:spLocks noGrp="1"/>
          </p:cNvSpPr>
          <p:nvPr>
            <p:ph type="subTitle" idx="3"/>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2" name="Google Shape;92;p20"/>
          <p:cNvSpPr txBox="1">
            <a:spLocks noGrp="1"/>
          </p:cNvSpPr>
          <p:nvPr>
            <p:ph type="ctrTitle" idx="4"/>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93" name="Google Shape;93;p20"/>
          <p:cNvSpPr txBox="1">
            <a:spLocks noGrp="1"/>
          </p:cNvSpPr>
          <p:nvPr>
            <p:ph type="subTitle" idx="5"/>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4" name="Google Shape;94;p20"/>
          <p:cNvSpPr txBox="1">
            <a:spLocks noGrp="1"/>
          </p:cNvSpPr>
          <p:nvPr>
            <p:ph type="ctrTitle" idx="6"/>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13">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07" name="Google Shape;107;p2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08" name="Google Shape;108;p2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9" name="Google Shape;109;p2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0" name="Google Shape;110;p2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1" name="Google Shape;111;p2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2" name="Google Shape;112;p2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3" name="Google Shape;113;p2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4" name="Google Shape;114;p2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5" name="Google Shape;115;p2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6" name="Google Shape;116;p2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7" name="Google Shape;117;p2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8" name="Google Shape;118;p2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mall numbers">
  <p:cSld name="CUSTOM_18">
    <p:bg>
      <p:bgPr>
        <a:blipFill>
          <a:blip r:embed="rId2">
            <a:alphaModFix/>
          </a:blip>
          <a:stretch>
            <a:fillRect/>
          </a:stretch>
        </a:blipFill>
        <a:effectLst/>
      </p:bgPr>
    </p:bg>
    <p:spTree>
      <p:nvGrpSpPr>
        <p:cNvPr id="1" name="Shape 127"/>
        <p:cNvGrpSpPr/>
        <p:nvPr/>
      </p:nvGrpSpPr>
      <p:grpSpPr>
        <a:xfrm>
          <a:off x="0" y="0"/>
          <a:ext cx="0" cy="0"/>
          <a:chOff x="0" y="0"/>
          <a:chExt cx="0" cy="0"/>
        </a:xfrm>
      </p:grpSpPr>
      <p:sp>
        <p:nvSpPr>
          <p:cNvPr id="128" name="Google Shape;128;p2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29" name="Google Shape;129;p27"/>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0" name="Google Shape;130;p27"/>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31" name="Google Shape;131;p27"/>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2" name="Google Shape;132;p27"/>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33" name="Google Shape;133;p27"/>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4" name="Google Shape;134;p27"/>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2">
  <p:cSld name="Section header 2">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8" name="Google Shape;68;p15"/>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241644645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3" name="Google Shape;13;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0" name="Google Shape;20;p5"/>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1" name="Google Shape;21;p5"/>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2" name="Google Shape;22;p5"/>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3" name="Google Shape;23;p5"/>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28" name="Google Shape;28;p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rgbClr val="000000"/>
              </a:buClr>
              <a:buSzPts val="2000"/>
              <a:buNone/>
              <a:defRPr sz="2000">
                <a:solidFill>
                  <a:srgbClr val="000000"/>
                </a:solidFill>
              </a:defRPr>
            </a:lvl2pPr>
            <a:lvl3pPr lvl="2" algn="r" rtl="0">
              <a:spcBef>
                <a:spcPts val="0"/>
              </a:spcBef>
              <a:spcAft>
                <a:spcPts val="0"/>
              </a:spcAft>
              <a:buClr>
                <a:srgbClr val="000000"/>
              </a:buClr>
              <a:buSzPts val="2000"/>
              <a:buNone/>
              <a:defRPr sz="2000">
                <a:solidFill>
                  <a:srgbClr val="000000"/>
                </a:solidFill>
              </a:defRPr>
            </a:lvl3pPr>
            <a:lvl4pPr lvl="3" algn="r" rtl="0">
              <a:spcBef>
                <a:spcPts val="0"/>
              </a:spcBef>
              <a:spcAft>
                <a:spcPts val="0"/>
              </a:spcAft>
              <a:buClr>
                <a:srgbClr val="000000"/>
              </a:buClr>
              <a:buSzPts val="2000"/>
              <a:buNone/>
              <a:defRPr sz="2000">
                <a:solidFill>
                  <a:srgbClr val="000000"/>
                </a:solidFill>
              </a:defRPr>
            </a:lvl4pPr>
            <a:lvl5pPr lvl="4" algn="r" rtl="0">
              <a:spcBef>
                <a:spcPts val="0"/>
              </a:spcBef>
              <a:spcAft>
                <a:spcPts val="0"/>
              </a:spcAft>
              <a:buClr>
                <a:srgbClr val="000000"/>
              </a:buClr>
              <a:buSzPts val="2000"/>
              <a:buNone/>
              <a:defRPr sz="2000">
                <a:solidFill>
                  <a:srgbClr val="000000"/>
                </a:solidFill>
              </a:defRPr>
            </a:lvl5pPr>
            <a:lvl6pPr lvl="5" algn="r" rtl="0">
              <a:spcBef>
                <a:spcPts val="0"/>
              </a:spcBef>
              <a:spcAft>
                <a:spcPts val="0"/>
              </a:spcAft>
              <a:buClr>
                <a:srgbClr val="000000"/>
              </a:buClr>
              <a:buSzPts val="2000"/>
              <a:buNone/>
              <a:defRPr sz="2000">
                <a:solidFill>
                  <a:srgbClr val="000000"/>
                </a:solidFill>
              </a:defRPr>
            </a:lvl6pPr>
            <a:lvl7pPr lvl="6" algn="r" rtl="0">
              <a:spcBef>
                <a:spcPts val="0"/>
              </a:spcBef>
              <a:spcAft>
                <a:spcPts val="0"/>
              </a:spcAft>
              <a:buClr>
                <a:srgbClr val="000000"/>
              </a:buClr>
              <a:buSzPts val="2000"/>
              <a:buNone/>
              <a:defRPr sz="2000">
                <a:solidFill>
                  <a:srgbClr val="000000"/>
                </a:solidFill>
              </a:defRPr>
            </a:lvl7pPr>
            <a:lvl8pPr lvl="7" algn="r" rtl="0">
              <a:spcBef>
                <a:spcPts val="0"/>
              </a:spcBef>
              <a:spcAft>
                <a:spcPts val="0"/>
              </a:spcAft>
              <a:buClr>
                <a:srgbClr val="000000"/>
              </a:buClr>
              <a:buSzPts val="2000"/>
              <a:buNone/>
              <a:defRPr sz="2000">
                <a:solidFill>
                  <a:srgbClr val="000000"/>
                </a:solidFill>
              </a:defRPr>
            </a:lvl8pPr>
            <a:lvl9pPr lvl="8" algn="r" rtl="0">
              <a:spcBef>
                <a:spcPts val="0"/>
              </a:spcBef>
              <a:spcAft>
                <a:spcPts val="0"/>
              </a:spcAft>
              <a:buClr>
                <a:srgbClr val="000000"/>
              </a:buClr>
              <a:buSzPts val="2000"/>
              <a:buNone/>
              <a:defRPr sz="2000">
                <a:solidFill>
                  <a:srgbClr val="000000"/>
                </a:solidFill>
              </a:defRPr>
            </a:lvl9pPr>
          </a:lstStyle>
          <a:p>
            <a:endParaRPr/>
          </a:p>
        </p:txBody>
      </p:sp>
      <p:sp>
        <p:nvSpPr>
          <p:cNvPr id="33" name="Google Shape;33;p9"/>
          <p:cNvSpPr txBox="1">
            <a:spLocks noGrp="1"/>
          </p:cNvSpPr>
          <p:nvPr>
            <p:ph type="subTitle" idx="1"/>
          </p:nvPr>
        </p:nvSpPr>
        <p:spPr>
          <a:xfrm>
            <a:off x="1665825" y="3058425"/>
            <a:ext cx="2608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400">
                <a:solidFill>
                  <a:schemeClr val="dk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34" name="Google Shape;34;p9"/>
          <p:cNvSpPr txBox="1">
            <a:spLocks noGrp="1"/>
          </p:cNvSpPr>
          <p:nvPr>
            <p:ph type="ctrTitle" idx="2"/>
          </p:nvPr>
        </p:nvSpPr>
        <p:spPr>
          <a:xfrm>
            <a:off x="196485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6" r:id="rId7"/>
    <p:sldLayoutId id="2147483657" r:id="rId8"/>
    <p:sldLayoutId id="2147483658" r:id="rId9"/>
    <p:sldLayoutId id="2147483659" r:id="rId10"/>
    <p:sldLayoutId id="2147483660" r:id="rId11"/>
    <p:sldLayoutId id="2147483664" r:id="rId12"/>
    <p:sldLayoutId id="2147483665" r:id="rId13"/>
    <p:sldLayoutId id="2147483666" r:id="rId14"/>
    <p:sldLayoutId id="2147483668" r:id="rId15"/>
    <p:sldLayoutId id="2147483673" r:id="rId16"/>
    <p:sldLayoutId id="2147483678" r:id="rId17"/>
  </p:sldLayoutIdLst>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0.xml"/><Relationship Id="rId7" Type="http://schemas.openxmlformats.org/officeDocument/2006/relationships/image" Target="../media/image25.wmf"/><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4.wmf"/><Relationship Id="rId4" Type="http://schemas.openxmlformats.org/officeDocument/2006/relationships/oleObject" Target="../embeddings/oleObject1.bin"/><Relationship Id="rId9" Type="http://schemas.openxmlformats.org/officeDocument/2006/relationships/image" Target="../media/image26.wmf"/></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8.png"/><Relationship Id="rId4"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slide" Target="slide19.xml"/><Relationship Id="rId5" Type="http://schemas.openxmlformats.org/officeDocument/2006/relationships/slide" Target="slide16.xml"/><Relationship Id="rId4" Type="http://schemas.openxmlformats.org/officeDocument/2006/relationships/slide" Target="slide7.xml"/></Relationships>
</file>

<file path=ppt/slides/_rels/slide20.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image" Target="../media/image35.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3"/>
          <p:cNvSpPr txBox="1">
            <a:spLocks noGrp="1"/>
          </p:cNvSpPr>
          <p:nvPr>
            <p:ph type="ctrTitle"/>
          </p:nvPr>
        </p:nvSpPr>
        <p:spPr>
          <a:xfrm>
            <a:off x="-1283855" y="1070428"/>
            <a:ext cx="8927944"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US" dirty="0"/>
              <a:t>MIS PRESENTATION</a:t>
            </a:r>
            <a:endParaRPr dirty="0"/>
          </a:p>
        </p:txBody>
      </p:sp>
      <p:sp>
        <p:nvSpPr>
          <p:cNvPr id="152" name="Google Shape;152;p33"/>
          <p:cNvSpPr txBox="1">
            <a:spLocks noGrp="1"/>
          </p:cNvSpPr>
          <p:nvPr>
            <p:ph type="subTitle" idx="1"/>
          </p:nvPr>
        </p:nvSpPr>
        <p:spPr>
          <a:xfrm>
            <a:off x="3291989" y="3633932"/>
            <a:ext cx="4352100" cy="7170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2000" dirty="0">
                <a:latin typeface="Gill Sans MT" panose="020B0502020104020203" pitchFamily="34" charset="77"/>
              </a:rPr>
              <a:t>ANIRUDH EDPUGANTI </a:t>
            </a:r>
          </a:p>
          <a:p>
            <a:pPr marL="0" lvl="0" indent="0" rtl="0">
              <a:spcBef>
                <a:spcPts val="0"/>
              </a:spcBef>
              <a:spcAft>
                <a:spcPts val="0"/>
              </a:spcAft>
              <a:buNone/>
            </a:pPr>
            <a:r>
              <a:rPr lang="en-US" sz="2000" dirty="0">
                <a:latin typeface="Gill Sans MT" panose="020B0502020104020203" pitchFamily="34" charset="77"/>
              </a:rPr>
              <a:t>ONTEDDU CHAITANYA REDDY</a:t>
            </a:r>
          </a:p>
          <a:p>
            <a:pPr marL="0" lvl="0" indent="0" rtl="0">
              <a:spcBef>
                <a:spcPts val="0"/>
              </a:spcBef>
              <a:spcAft>
                <a:spcPts val="0"/>
              </a:spcAft>
              <a:buNone/>
            </a:pPr>
            <a:r>
              <a:rPr lang="en-US" sz="2000" dirty="0">
                <a:latin typeface="Gill Sans MT" panose="020B0502020104020203" pitchFamily="34" charset="77"/>
              </a:rPr>
              <a:t>PILLALAMARRI AKSHAYA </a:t>
            </a:r>
          </a:p>
          <a:p>
            <a:pPr marL="0" lvl="0" indent="0" rtl="0">
              <a:spcBef>
                <a:spcPts val="0"/>
              </a:spcBef>
              <a:spcAft>
                <a:spcPts val="0"/>
              </a:spcAft>
              <a:buNone/>
            </a:pPr>
            <a:r>
              <a:rPr lang="en-US" sz="2000" dirty="0">
                <a:latin typeface="Gill Sans MT" panose="020B0502020104020203" pitchFamily="34" charset="77"/>
              </a:rPr>
              <a:t>PINGALI SATHVIKA</a:t>
            </a:r>
            <a:endParaRPr sz="2000" dirty="0">
              <a:latin typeface="Gill Sans MT" panose="020B0502020104020203" pitchFamily="34" charset="77"/>
            </a:endParaRPr>
          </a:p>
        </p:txBody>
      </p:sp>
      <p:cxnSp>
        <p:nvCxnSpPr>
          <p:cNvPr id="153" name="Google Shape;153;p33"/>
          <p:cNvCxnSpPr>
            <a:cxnSpLocks/>
          </p:cNvCxnSpPr>
          <p:nvPr/>
        </p:nvCxnSpPr>
        <p:spPr>
          <a:xfrm>
            <a:off x="1884218" y="2852728"/>
            <a:ext cx="5680364"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473549"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Before K means</a:t>
            </a:r>
            <a:endParaRPr dirty="0"/>
          </a:p>
        </p:txBody>
      </p:sp>
      <p:cxnSp>
        <p:nvCxnSpPr>
          <p:cNvPr id="261" name="Google Shape;261;p41"/>
          <p:cNvCxnSpPr>
            <a:cxnSpLocks/>
          </p:cNvCxnSpPr>
          <p:nvPr/>
        </p:nvCxnSpPr>
        <p:spPr>
          <a:xfrm>
            <a:off x="4673601" y="914400"/>
            <a:ext cx="0" cy="3876250"/>
          </a:xfrm>
          <a:prstGeom prst="straightConnector1">
            <a:avLst/>
          </a:prstGeom>
          <a:noFill/>
          <a:ln w="9525" cap="flat" cmpd="sng">
            <a:solidFill>
              <a:srgbClr val="434343"/>
            </a:solidFill>
            <a:prstDash val="solid"/>
            <a:round/>
            <a:headEnd type="none" w="med" len="med"/>
            <a:tailEnd type="none" w="med" len="med"/>
          </a:ln>
        </p:spPr>
      </p:cxnSp>
      <p:sp>
        <p:nvSpPr>
          <p:cNvPr id="22" name="Google Shape;257;p41">
            <a:extLst>
              <a:ext uri="{FF2B5EF4-FFF2-40B4-BE49-F238E27FC236}">
                <a16:creationId xmlns:a16="http://schemas.microsoft.com/office/drawing/2014/main" id="{8EB05F95-AB00-D347-8984-B76E964FCEC4}"/>
              </a:ext>
            </a:extLst>
          </p:cNvPr>
          <p:cNvSpPr txBox="1">
            <a:spLocks/>
          </p:cNvSpPr>
          <p:nvPr/>
        </p:nvSpPr>
        <p:spPr>
          <a:xfrm>
            <a:off x="4086719" y="352850"/>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en-IN" dirty="0"/>
              <a:t>After K means</a:t>
            </a:r>
          </a:p>
        </p:txBody>
      </p:sp>
      <p:pic>
        <p:nvPicPr>
          <p:cNvPr id="7" name="Picture 6" descr="A picture containing scatter chart&#10;&#10;Description automatically generated">
            <a:extLst>
              <a:ext uri="{FF2B5EF4-FFF2-40B4-BE49-F238E27FC236}">
                <a16:creationId xmlns:a16="http://schemas.microsoft.com/office/drawing/2014/main" id="{4D5A06B7-0F5D-5745-A600-F7879EC89246}"/>
              </a:ext>
            </a:extLst>
          </p:cNvPr>
          <p:cNvPicPr>
            <a:picLocks noChangeAspect="1"/>
          </p:cNvPicPr>
          <p:nvPr/>
        </p:nvPicPr>
        <p:blipFill>
          <a:blip r:embed="rId3"/>
          <a:stretch>
            <a:fillRect/>
          </a:stretch>
        </p:blipFill>
        <p:spPr>
          <a:xfrm>
            <a:off x="376227" y="1118754"/>
            <a:ext cx="3835400" cy="3238500"/>
          </a:xfrm>
          <a:prstGeom prst="rect">
            <a:avLst/>
          </a:prstGeom>
        </p:spPr>
      </p:pic>
      <p:pic>
        <p:nvPicPr>
          <p:cNvPr id="9" name="Picture 8" descr="Circle&#10;&#10;Description automatically generated">
            <a:extLst>
              <a:ext uri="{FF2B5EF4-FFF2-40B4-BE49-F238E27FC236}">
                <a16:creationId xmlns:a16="http://schemas.microsoft.com/office/drawing/2014/main" id="{F686A808-C3E7-C743-AB7D-E73FFF8C1B1D}"/>
              </a:ext>
            </a:extLst>
          </p:cNvPr>
          <p:cNvPicPr>
            <a:picLocks noChangeAspect="1"/>
          </p:cNvPicPr>
          <p:nvPr/>
        </p:nvPicPr>
        <p:blipFill>
          <a:blip r:embed="rId4"/>
          <a:stretch>
            <a:fillRect/>
          </a:stretch>
        </p:blipFill>
        <p:spPr>
          <a:xfrm>
            <a:off x="4942982" y="1118754"/>
            <a:ext cx="3896063" cy="3238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Working of K means</a:t>
            </a:r>
            <a:endParaRPr dirty="0"/>
          </a:p>
        </p:txBody>
      </p:sp>
      <p:sp>
        <p:nvSpPr>
          <p:cNvPr id="361" name="Google Shape;361;p45"/>
          <p:cNvSpPr txBox="1">
            <a:spLocks noGrp="1"/>
          </p:cNvSpPr>
          <p:nvPr>
            <p:ph type="subTitle" idx="1"/>
          </p:nvPr>
        </p:nvSpPr>
        <p:spPr>
          <a:xfrm>
            <a:off x="625692" y="1858560"/>
            <a:ext cx="1477200" cy="1003200"/>
          </a:xfrm>
          <a:prstGeom prst="rect">
            <a:avLst/>
          </a:prstGeom>
        </p:spPr>
        <p:txBody>
          <a:bodyPr spcFirstLastPara="1" wrap="square" lIns="91425" tIns="91425" rIns="91425" bIns="91425" anchor="t" anchorCtr="0">
            <a:noAutofit/>
          </a:bodyPr>
          <a:lstStyle/>
          <a:p>
            <a:pPr marL="0" lvl="0" indent="0"/>
            <a:r>
              <a:rPr lang="en-IN" dirty="0"/>
              <a:t>Select the number K to decide the number of clusters.</a:t>
            </a:r>
            <a:endParaRPr dirty="0"/>
          </a:p>
        </p:txBody>
      </p:sp>
      <p:sp>
        <p:nvSpPr>
          <p:cNvPr id="363" name="Google Shape;363;p45"/>
          <p:cNvSpPr txBox="1">
            <a:spLocks noGrp="1"/>
          </p:cNvSpPr>
          <p:nvPr>
            <p:ph type="subTitle" idx="4"/>
          </p:nvPr>
        </p:nvSpPr>
        <p:spPr>
          <a:xfrm>
            <a:off x="2224739" y="1861191"/>
            <a:ext cx="1477200" cy="1003200"/>
          </a:xfrm>
          <a:prstGeom prst="rect">
            <a:avLst/>
          </a:prstGeom>
        </p:spPr>
        <p:txBody>
          <a:bodyPr spcFirstLastPara="1" wrap="square" lIns="91425" tIns="91425" rIns="91425" bIns="91425" anchor="t" anchorCtr="0">
            <a:noAutofit/>
          </a:bodyPr>
          <a:lstStyle/>
          <a:p>
            <a:pPr marL="0" lvl="0" indent="0"/>
            <a:r>
              <a:rPr lang="en-IN" dirty="0"/>
              <a:t>Select random K points or centroids.</a:t>
            </a:r>
            <a:endParaRPr dirty="0"/>
          </a:p>
        </p:txBody>
      </p:sp>
      <p:sp>
        <p:nvSpPr>
          <p:cNvPr id="365" name="Google Shape;365;p45"/>
          <p:cNvSpPr txBox="1">
            <a:spLocks noGrp="1"/>
          </p:cNvSpPr>
          <p:nvPr>
            <p:ph type="subTitle" idx="6"/>
          </p:nvPr>
        </p:nvSpPr>
        <p:spPr>
          <a:xfrm>
            <a:off x="3841139" y="1833197"/>
            <a:ext cx="1659121" cy="1003200"/>
          </a:xfrm>
          <a:prstGeom prst="rect">
            <a:avLst/>
          </a:prstGeom>
        </p:spPr>
        <p:txBody>
          <a:bodyPr spcFirstLastPara="1" wrap="square" lIns="91425" tIns="91425" rIns="91425" bIns="91425" anchor="t" anchorCtr="0">
            <a:noAutofit/>
          </a:bodyPr>
          <a:lstStyle/>
          <a:p>
            <a:pPr marL="0" lvl="0" indent="0"/>
            <a:r>
              <a:rPr lang="en-IN" dirty="0"/>
              <a:t>Assign each data point to their closest centroid, which will form the predefined K clusters.</a:t>
            </a:r>
            <a:endParaRPr dirty="0"/>
          </a:p>
        </p:txBody>
      </p:sp>
      <p:sp>
        <p:nvSpPr>
          <p:cNvPr id="367" name="Google Shape;367;p45"/>
          <p:cNvSpPr txBox="1">
            <a:spLocks noGrp="1"/>
          </p:cNvSpPr>
          <p:nvPr>
            <p:ph type="subTitle" idx="8"/>
          </p:nvPr>
        </p:nvSpPr>
        <p:spPr>
          <a:xfrm>
            <a:off x="3849861" y="3571996"/>
            <a:ext cx="1477200" cy="1003200"/>
          </a:xfrm>
          <a:prstGeom prst="rect">
            <a:avLst/>
          </a:prstGeom>
        </p:spPr>
        <p:txBody>
          <a:bodyPr spcFirstLastPara="1" wrap="square" lIns="91425" tIns="91425" rIns="91425" bIns="91425" anchor="t" anchorCtr="0">
            <a:noAutofit/>
          </a:bodyPr>
          <a:lstStyle/>
          <a:p>
            <a:pPr marL="0" lvl="0" indent="0"/>
            <a:r>
              <a:rPr lang="en-IN" dirty="0"/>
              <a:t> Calculate the variance and place a new centroid of each cluster.</a:t>
            </a:r>
            <a:endParaRPr dirty="0"/>
          </a:p>
        </p:txBody>
      </p:sp>
      <p:sp>
        <p:nvSpPr>
          <p:cNvPr id="369" name="Google Shape;369;p45"/>
          <p:cNvSpPr txBox="1">
            <a:spLocks noGrp="1"/>
          </p:cNvSpPr>
          <p:nvPr>
            <p:ph type="subTitle" idx="13"/>
          </p:nvPr>
        </p:nvSpPr>
        <p:spPr>
          <a:xfrm>
            <a:off x="5394960" y="3618882"/>
            <a:ext cx="1678890" cy="1003200"/>
          </a:xfrm>
          <a:prstGeom prst="rect">
            <a:avLst/>
          </a:prstGeom>
        </p:spPr>
        <p:txBody>
          <a:bodyPr spcFirstLastPara="1" wrap="square" lIns="91425" tIns="91425" rIns="91425" bIns="91425" anchor="t" anchorCtr="0">
            <a:noAutofit/>
          </a:bodyPr>
          <a:lstStyle/>
          <a:p>
            <a:pPr marL="0" lvl="0" indent="0"/>
            <a:r>
              <a:rPr lang="en-IN" dirty="0"/>
              <a:t>Repeat the third steps, which means reassign each datapoint to the new closest centroid of each cluster.</a:t>
            </a:r>
            <a:endParaRPr dirty="0"/>
          </a:p>
        </p:txBody>
      </p:sp>
      <p:sp>
        <p:nvSpPr>
          <p:cNvPr id="371" name="Google Shape;371;p45"/>
          <p:cNvSpPr txBox="1">
            <a:spLocks noGrp="1"/>
          </p:cNvSpPr>
          <p:nvPr>
            <p:ph type="subTitle" idx="15"/>
          </p:nvPr>
        </p:nvSpPr>
        <p:spPr>
          <a:xfrm>
            <a:off x="7141751" y="3644899"/>
            <a:ext cx="1456800" cy="1003200"/>
          </a:xfrm>
          <a:prstGeom prst="rect">
            <a:avLst/>
          </a:prstGeom>
        </p:spPr>
        <p:txBody>
          <a:bodyPr spcFirstLastPara="1" wrap="square" lIns="91425" tIns="91425" rIns="91425" bIns="91425" anchor="t" anchorCtr="0">
            <a:noAutofit/>
          </a:bodyPr>
          <a:lstStyle/>
          <a:p>
            <a:pPr marL="0" lvl="0" indent="0"/>
            <a:r>
              <a:rPr lang="en-IN" dirty="0"/>
              <a:t>If any reassignment occurs, then go to step-4 else go to FINISH. The model is ready.</a:t>
            </a:r>
            <a:endParaRPr dirty="0"/>
          </a:p>
        </p:txBody>
      </p:sp>
      <p:cxnSp>
        <p:nvCxnSpPr>
          <p:cNvPr id="372" name="Google Shape;372;p45"/>
          <p:cNvCxnSpPr/>
          <p:nvPr/>
        </p:nvCxnSpPr>
        <p:spPr>
          <a:xfrm rot="10800000">
            <a:off x="-49600" y="1722725"/>
            <a:ext cx="5334600" cy="0"/>
          </a:xfrm>
          <a:prstGeom prst="straightConnector1">
            <a:avLst/>
          </a:prstGeom>
          <a:noFill/>
          <a:ln w="9525" cap="flat" cmpd="sng">
            <a:solidFill>
              <a:srgbClr val="595959"/>
            </a:solidFill>
            <a:prstDash val="solid"/>
            <a:round/>
            <a:headEnd type="none" w="med" len="med"/>
            <a:tailEnd type="none" w="med" len="med"/>
          </a:ln>
        </p:spPr>
      </p:cxnSp>
      <p:cxnSp>
        <p:nvCxnSpPr>
          <p:cNvPr id="373" name="Google Shape;373;p45"/>
          <p:cNvCxnSpPr/>
          <p:nvPr/>
        </p:nvCxnSpPr>
        <p:spPr>
          <a:xfrm rot="10800000">
            <a:off x="3886250" y="3461525"/>
            <a:ext cx="5293800" cy="0"/>
          </a:xfrm>
          <a:prstGeom prst="straightConnector1">
            <a:avLst/>
          </a:prstGeom>
          <a:noFill/>
          <a:ln w="9525" cap="flat" cmpd="sng">
            <a:solidFill>
              <a:srgbClr val="595959"/>
            </a:solidFill>
            <a:prstDash val="solid"/>
            <a:round/>
            <a:headEnd type="none" w="med" len="med"/>
            <a:tailEnd type="none" w="med" len="med"/>
          </a:ln>
        </p:spPr>
      </p:cxnSp>
      <p:grpSp>
        <p:nvGrpSpPr>
          <p:cNvPr id="374" name="Google Shape;374;p45"/>
          <p:cNvGrpSpPr/>
          <p:nvPr/>
        </p:nvGrpSpPr>
        <p:grpSpPr>
          <a:xfrm>
            <a:off x="2828333" y="1307814"/>
            <a:ext cx="278692" cy="331130"/>
            <a:chOff x="-48233050" y="3569725"/>
            <a:chExt cx="252050" cy="299475"/>
          </a:xfrm>
        </p:grpSpPr>
        <p:sp>
          <p:nvSpPr>
            <p:cNvPr id="375" name="Google Shape;375;p45"/>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5"/>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5"/>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45"/>
          <p:cNvGrpSpPr/>
          <p:nvPr/>
        </p:nvGrpSpPr>
        <p:grpSpPr>
          <a:xfrm>
            <a:off x="1189260" y="1308215"/>
            <a:ext cx="330936" cy="330743"/>
            <a:chOff x="-49764975" y="3183375"/>
            <a:chExt cx="299300" cy="299125"/>
          </a:xfrm>
        </p:grpSpPr>
        <p:sp>
          <p:nvSpPr>
            <p:cNvPr id="379" name="Google Shape;379;p45"/>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5"/>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5"/>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5"/>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5"/>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5"/>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5"/>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5"/>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5"/>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45"/>
          <p:cNvGrpSpPr/>
          <p:nvPr/>
        </p:nvGrpSpPr>
        <p:grpSpPr>
          <a:xfrm>
            <a:off x="4414286" y="1311087"/>
            <a:ext cx="332677" cy="330964"/>
            <a:chOff x="-47155575" y="3200500"/>
            <a:chExt cx="300875" cy="299325"/>
          </a:xfrm>
        </p:grpSpPr>
        <p:sp>
          <p:nvSpPr>
            <p:cNvPr id="389" name="Google Shape;389;p45"/>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5"/>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5"/>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5"/>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5"/>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5"/>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 name="Google Shape;395;p45"/>
          <p:cNvGrpSpPr/>
          <p:nvPr/>
        </p:nvGrpSpPr>
        <p:grpSpPr>
          <a:xfrm>
            <a:off x="4431899" y="3043763"/>
            <a:ext cx="330936" cy="330107"/>
            <a:chOff x="-47154000" y="3939275"/>
            <a:chExt cx="299300" cy="298550"/>
          </a:xfrm>
        </p:grpSpPr>
        <p:sp>
          <p:nvSpPr>
            <p:cNvPr id="396" name="Google Shape;396;p45"/>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5"/>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5"/>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5"/>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45"/>
          <p:cNvGrpSpPr/>
          <p:nvPr/>
        </p:nvGrpSpPr>
        <p:grpSpPr>
          <a:xfrm>
            <a:off x="7701924" y="3056473"/>
            <a:ext cx="336507" cy="336507"/>
            <a:chOff x="3271200" y="1435075"/>
            <a:chExt cx="481825" cy="481825"/>
          </a:xfrm>
        </p:grpSpPr>
        <p:sp>
          <p:nvSpPr>
            <p:cNvPr id="401" name="Google Shape;401;p45"/>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2" name="Google Shape;402;p45"/>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3" name="Google Shape;403;p45"/>
          <p:cNvGrpSpPr/>
          <p:nvPr/>
        </p:nvGrpSpPr>
        <p:grpSpPr>
          <a:xfrm>
            <a:off x="6064921" y="3041415"/>
            <a:ext cx="334924" cy="334820"/>
            <a:chOff x="5642475" y="1435075"/>
            <a:chExt cx="481975" cy="481825"/>
          </a:xfrm>
        </p:grpSpPr>
        <p:sp>
          <p:nvSpPr>
            <p:cNvPr id="404" name="Google Shape;404;p45"/>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5" name="Google Shape;405;p45"/>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6" name="Google Shape;406;p45"/>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0"/>
          <p:cNvSpPr txBox="1">
            <a:spLocks noGrp="1"/>
          </p:cNvSpPr>
          <p:nvPr>
            <p:ph type="ctrTitle" idx="2"/>
          </p:nvPr>
        </p:nvSpPr>
        <p:spPr>
          <a:xfrm>
            <a:off x="2320549" y="195150"/>
            <a:ext cx="6657197" cy="946200"/>
          </a:xfrm>
          <a:prstGeom prst="rect">
            <a:avLst/>
          </a:prstGeom>
        </p:spPr>
        <p:txBody>
          <a:bodyPr spcFirstLastPara="1" wrap="square" lIns="91425" tIns="91425" rIns="91425" bIns="91425" anchor="t" anchorCtr="0">
            <a:noAutofit/>
          </a:bodyPr>
          <a:lstStyle/>
          <a:p>
            <a:r>
              <a:rPr lang="en-IN" b="0" dirty="0"/>
              <a:t>How to choose the value of "K number of clusters" in K-means Clustering?</a:t>
            </a:r>
          </a:p>
        </p:txBody>
      </p:sp>
      <p:cxnSp>
        <p:nvCxnSpPr>
          <p:cNvPr id="251" name="Google Shape;251;p40"/>
          <p:cNvCxnSpPr>
            <a:cxnSpLocks/>
          </p:cNvCxnSpPr>
          <p:nvPr/>
        </p:nvCxnSpPr>
        <p:spPr>
          <a:xfrm>
            <a:off x="2830945" y="3120355"/>
            <a:ext cx="4761346" cy="0"/>
          </a:xfrm>
          <a:prstGeom prst="straightConnector1">
            <a:avLst/>
          </a:prstGeom>
          <a:noFill/>
          <a:ln w="9525" cap="flat" cmpd="sng">
            <a:solidFill>
              <a:srgbClr val="434343"/>
            </a:solidFill>
            <a:prstDash val="solid"/>
            <a:round/>
            <a:headEnd type="none" w="med" len="med"/>
            <a:tailEnd type="none" w="med" len="med"/>
          </a:ln>
        </p:spPr>
      </p:cxnSp>
      <p:sp>
        <p:nvSpPr>
          <p:cNvPr id="4" name="Rectangle 3">
            <a:extLst>
              <a:ext uri="{FF2B5EF4-FFF2-40B4-BE49-F238E27FC236}">
                <a16:creationId xmlns:a16="http://schemas.microsoft.com/office/drawing/2014/main" id="{567C31EB-E3B2-684D-96E0-32FC3B945032}"/>
              </a:ext>
            </a:extLst>
          </p:cNvPr>
          <p:cNvSpPr/>
          <p:nvPr/>
        </p:nvSpPr>
        <p:spPr>
          <a:xfrm>
            <a:off x="2830945" y="1661531"/>
            <a:ext cx="4572000" cy="1169551"/>
          </a:xfrm>
          <a:prstGeom prst="rect">
            <a:avLst/>
          </a:prstGeom>
        </p:spPr>
        <p:txBody>
          <a:bodyPr>
            <a:spAutoFit/>
          </a:bodyPr>
          <a:lstStyle/>
          <a:p>
            <a:pPr algn="just"/>
            <a:r>
              <a:rPr lang="en-IN" dirty="0">
                <a:solidFill>
                  <a:srgbClr val="333333"/>
                </a:solidFill>
                <a:latin typeface="inter-regular"/>
              </a:rPr>
              <a:t>The Elbow method is one of the most popular ways to find the optimal number of clusters. This method uses the concept of WCSS value. </a:t>
            </a:r>
            <a:r>
              <a:rPr lang="en-IN" b="1" dirty="0">
                <a:solidFill>
                  <a:srgbClr val="333333"/>
                </a:solidFill>
                <a:latin typeface="inter-bold"/>
              </a:rPr>
              <a:t>WCSS</a:t>
            </a:r>
            <a:r>
              <a:rPr lang="en-IN" dirty="0">
                <a:solidFill>
                  <a:srgbClr val="333333"/>
                </a:solidFill>
                <a:latin typeface="inter-regular"/>
              </a:rPr>
              <a:t> stands for </a:t>
            </a:r>
            <a:r>
              <a:rPr lang="en-IN" b="1" dirty="0">
                <a:solidFill>
                  <a:srgbClr val="333333"/>
                </a:solidFill>
                <a:latin typeface="inter-bold"/>
              </a:rPr>
              <a:t>Within Cluster Sum of Squares</a:t>
            </a:r>
            <a:r>
              <a:rPr lang="en-IN" dirty="0">
                <a:solidFill>
                  <a:srgbClr val="333333"/>
                </a:solidFill>
                <a:latin typeface="inter-regular"/>
              </a:rPr>
              <a:t>, which defines the total variations within a cluster.</a:t>
            </a:r>
            <a:endParaRPr lang="en-US" dirty="0"/>
          </a:p>
        </p:txBody>
      </p:sp>
      <p:sp>
        <p:nvSpPr>
          <p:cNvPr id="12" name="Google Shape;213;p38">
            <a:extLst>
              <a:ext uri="{FF2B5EF4-FFF2-40B4-BE49-F238E27FC236}">
                <a16:creationId xmlns:a16="http://schemas.microsoft.com/office/drawing/2014/main" id="{FFA1DC64-2EDF-5D4E-9687-1CACD855ED62}"/>
              </a:ext>
            </a:extLst>
          </p:cNvPr>
          <p:cNvSpPr txBox="1">
            <a:spLocks noGrp="1"/>
          </p:cNvSpPr>
          <p:nvPr>
            <p:ph type="ctrTitle"/>
          </p:nvPr>
        </p:nvSpPr>
        <p:spPr>
          <a:xfrm>
            <a:off x="1170523" y="1184652"/>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Elbow Method</a:t>
            </a:r>
            <a:endParaRPr dirty="0"/>
          </a:p>
        </p:txBody>
      </p:sp>
      <p:graphicFrame>
        <p:nvGraphicFramePr>
          <p:cNvPr id="2" name="Object 1">
            <a:extLst>
              <a:ext uri="{FF2B5EF4-FFF2-40B4-BE49-F238E27FC236}">
                <a16:creationId xmlns:a16="http://schemas.microsoft.com/office/drawing/2014/main" id="{2B7623C5-F9FF-44B8-CD0B-2C7EF549323F}"/>
              </a:ext>
            </a:extLst>
          </p:cNvPr>
          <p:cNvGraphicFramePr>
            <a:graphicFrameLocks noChangeAspect="1"/>
          </p:cNvGraphicFramePr>
          <p:nvPr>
            <p:extLst>
              <p:ext uri="{D42A27DB-BD31-4B8C-83A1-F6EECF244321}">
                <p14:modId xmlns:p14="http://schemas.microsoft.com/office/powerpoint/2010/main" val="2090175869"/>
              </p:ext>
            </p:extLst>
          </p:nvPr>
        </p:nvGraphicFramePr>
        <p:xfrm>
          <a:off x="1993371" y="4146054"/>
          <a:ext cx="2871788" cy="876300"/>
        </p:xfrm>
        <a:graphic>
          <a:graphicData uri="http://schemas.openxmlformats.org/presentationml/2006/ole">
            <mc:AlternateContent xmlns:mc="http://schemas.openxmlformats.org/markup-compatibility/2006">
              <mc:Choice xmlns:v="urn:schemas-microsoft-com:vml" Requires="v">
                <p:oleObj spid="_x0000_s1031" name="Equation" r:id="rId4" imgW="1498320" imgH="457200" progId="Equation.DSMT4">
                  <p:embed/>
                </p:oleObj>
              </mc:Choice>
              <mc:Fallback>
                <p:oleObj name="Equation" r:id="rId4" imgW="1498320" imgH="457200" progId="Equation.DSMT4">
                  <p:embed/>
                  <p:pic>
                    <p:nvPicPr>
                      <p:cNvPr id="0" name=""/>
                      <p:cNvPicPr/>
                      <p:nvPr/>
                    </p:nvPicPr>
                    <p:blipFill>
                      <a:blip r:embed="rId5"/>
                      <a:stretch>
                        <a:fillRect/>
                      </a:stretch>
                    </p:blipFill>
                    <p:spPr>
                      <a:xfrm>
                        <a:off x="1993371" y="4146054"/>
                        <a:ext cx="2871788" cy="876300"/>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D87F90FD-F812-9E21-682D-92A1CF104E5C}"/>
              </a:ext>
            </a:extLst>
          </p:cNvPr>
          <p:cNvGraphicFramePr>
            <a:graphicFrameLocks noChangeAspect="1"/>
          </p:cNvGraphicFramePr>
          <p:nvPr>
            <p:extLst>
              <p:ext uri="{D42A27DB-BD31-4B8C-83A1-F6EECF244321}">
                <p14:modId xmlns:p14="http://schemas.microsoft.com/office/powerpoint/2010/main" val="430985084"/>
              </p:ext>
            </p:extLst>
          </p:nvPr>
        </p:nvGraphicFramePr>
        <p:xfrm>
          <a:off x="5607050" y="4271963"/>
          <a:ext cx="2638425" cy="638175"/>
        </p:xfrm>
        <a:graphic>
          <a:graphicData uri="http://schemas.openxmlformats.org/presentationml/2006/ole">
            <mc:AlternateContent xmlns:mc="http://schemas.openxmlformats.org/markup-compatibility/2006">
              <mc:Choice xmlns:v="urn:schemas-microsoft-com:vml" Requires="v">
                <p:oleObj spid="_x0000_s1032" name="Equation" r:id="rId6" imgW="1892160" imgH="457200" progId="Equation.DSMT4">
                  <p:embed/>
                </p:oleObj>
              </mc:Choice>
              <mc:Fallback>
                <p:oleObj name="Equation" r:id="rId6" imgW="1892160" imgH="457200" progId="Equation.DSMT4">
                  <p:embed/>
                  <p:pic>
                    <p:nvPicPr>
                      <p:cNvPr id="0" name=""/>
                      <p:cNvPicPr/>
                      <p:nvPr/>
                    </p:nvPicPr>
                    <p:blipFill>
                      <a:blip r:embed="rId7"/>
                      <a:stretch>
                        <a:fillRect/>
                      </a:stretch>
                    </p:blipFill>
                    <p:spPr>
                      <a:xfrm>
                        <a:off x="5607050" y="4271963"/>
                        <a:ext cx="2638425" cy="6381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4BB012FE-3B11-47DD-BEE7-544A7CF4A73E}"/>
              </a:ext>
            </a:extLst>
          </p:cNvPr>
          <p:cNvGraphicFramePr>
            <a:graphicFrameLocks noChangeAspect="1"/>
          </p:cNvGraphicFramePr>
          <p:nvPr>
            <p:extLst>
              <p:ext uri="{D42A27DB-BD31-4B8C-83A1-F6EECF244321}">
                <p14:modId xmlns:p14="http://schemas.microsoft.com/office/powerpoint/2010/main" val="3815673372"/>
              </p:ext>
            </p:extLst>
          </p:nvPr>
        </p:nvGraphicFramePr>
        <p:xfrm>
          <a:off x="1112062" y="3233639"/>
          <a:ext cx="7780338" cy="750888"/>
        </p:xfrm>
        <a:graphic>
          <a:graphicData uri="http://schemas.openxmlformats.org/presentationml/2006/ole">
            <mc:AlternateContent xmlns:mc="http://schemas.openxmlformats.org/markup-compatibility/2006">
              <mc:Choice xmlns:v="urn:schemas-microsoft-com:vml" Requires="v">
                <p:oleObj spid="_x0000_s1033" name="Equation" r:id="rId8" imgW="3822480" imgH="368280" progId="Equation.DSMT4">
                  <p:embed/>
                </p:oleObj>
              </mc:Choice>
              <mc:Fallback>
                <p:oleObj name="Equation" r:id="rId8" imgW="3822480" imgH="368280" progId="Equation.DSMT4">
                  <p:embed/>
                  <p:pic>
                    <p:nvPicPr>
                      <p:cNvPr id="0" name=""/>
                      <p:cNvPicPr/>
                      <p:nvPr/>
                    </p:nvPicPr>
                    <p:blipFill>
                      <a:blip r:embed="rId9"/>
                      <a:stretch>
                        <a:fillRect/>
                      </a:stretch>
                    </p:blipFill>
                    <p:spPr>
                      <a:xfrm>
                        <a:off x="1112062" y="3233639"/>
                        <a:ext cx="7780338" cy="750888"/>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89B43B1-C580-E54C-A236-5B108CD909A9}"/>
              </a:ext>
            </a:extLst>
          </p:cNvPr>
          <p:cNvSpPr/>
          <p:nvPr/>
        </p:nvSpPr>
        <p:spPr>
          <a:xfrm>
            <a:off x="217054" y="650924"/>
            <a:ext cx="3773055" cy="3539430"/>
          </a:xfrm>
          <a:prstGeom prst="rect">
            <a:avLst/>
          </a:prstGeom>
        </p:spPr>
        <p:txBody>
          <a:bodyPr wrap="square">
            <a:spAutoFit/>
          </a:bodyPr>
          <a:lstStyle/>
          <a:p>
            <a:pPr algn="just"/>
            <a:r>
              <a:rPr lang="en-IN" b="1" dirty="0">
                <a:solidFill>
                  <a:srgbClr val="333333"/>
                </a:solidFill>
                <a:latin typeface="inter-regular"/>
              </a:rPr>
              <a:t>To find the optimal value of clusters, the elbow method follows the below steps:</a:t>
            </a:r>
          </a:p>
          <a:p>
            <a:pPr algn="just"/>
            <a:endParaRPr lang="en-IN" dirty="0">
              <a:solidFill>
                <a:srgbClr val="333333"/>
              </a:solidFill>
              <a:latin typeface="inter-regular"/>
            </a:endParaRPr>
          </a:p>
          <a:p>
            <a:pPr marL="285750" indent="-285750" algn="just">
              <a:buFont typeface="Wingdings" pitchFamily="2" charset="2"/>
              <a:buChar char="ü"/>
            </a:pPr>
            <a:r>
              <a:rPr lang="en-IN" dirty="0">
                <a:latin typeface="inter-regular"/>
              </a:rPr>
              <a:t>It executes the K-means clustering on a given dataset for different K values (ranges from 1-10).</a:t>
            </a:r>
          </a:p>
          <a:p>
            <a:pPr marL="285750" indent="-285750" algn="just">
              <a:buFont typeface="Wingdings" pitchFamily="2" charset="2"/>
              <a:buChar char="ü"/>
            </a:pPr>
            <a:endParaRPr lang="en-IN" dirty="0">
              <a:latin typeface="inter-regular"/>
            </a:endParaRPr>
          </a:p>
          <a:p>
            <a:pPr marL="285750" indent="-285750" algn="just">
              <a:buFont typeface="Wingdings" pitchFamily="2" charset="2"/>
              <a:buChar char="ü"/>
            </a:pPr>
            <a:r>
              <a:rPr lang="en-IN" dirty="0">
                <a:latin typeface="inter-regular"/>
              </a:rPr>
              <a:t>For each value of K, calculates the WCSS value.</a:t>
            </a:r>
          </a:p>
          <a:p>
            <a:pPr marL="285750" indent="-285750" algn="just">
              <a:buFont typeface="Wingdings" pitchFamily="2" charset="2"/>
              <a:buChar char="ü"/>
            </a:pPr>
            <a:endParaRPr lang="en-IN" dirty="0">
              <a:latin typeface="inter-regular"/>
            </a:endParaRPr>
          </a:p>
          <a:p>
            <a:pPr marL="285750" indent="-285750" algn="just">
              <a:buFont typeface="Wingdings" pitchFamily="2" charset="2"/>
              <a:buChar char="ü"/>
            </a:pPr>
            <a:r>
              <a:rPr lang="en-IN" dirty="0">
                <a:latin typeface="inter-regular"/>
              </a:rPr>
              <a:t>Plots a curve between calculated WCSS values and the number of clusters K.</a:t>
            </a:r>
          </a:p>
          <a:p>
            <a:pPr marL="285750" indent="-285750" algn="just">
              <a:buFont typeface="Wingdings" pitchFamily="2" charset="2"/>
              <a:buChar char="ü"/>
            </a:pPr>
            <a:endParaRPr lang="en-IN" dirty="0">
              <a:latin typeface="inter-regular"/>
            </a:endParaRPr>
          </a:p>
          <a:p>
            <a:pPr marL="285750" indent="-285750" algn="just">
              <a:buFont typeface="Wingdings" pitchFamily="2" charset="2"/>
              <a:buChar char="ü"/>
            </a:pPr>
            <a:r>
              <a:rPr lang="en-IN" dirty="0">
                <a:latin typeface="inter-regular"/>
              </a:rPr>
              <a:t>The sharp point of bend or a point of the plot looks like an arm, then that point is considered as the best value of K.</a:t>
            </a:r>
          </a:p>
        </p:txBody>
      </p:sp>
      <p:pic>
        <p:nvPicPr>
          <p:cNvPr id="8" name="Picture 7">
            <a:extLst>
              <a:ext uri="{FF2B5EF4-FFF2-40B4-BE49-F238E27FC236}">
                <a16:creationId xmlns:a16="http://schemas.microsoft.com/office/drawing/2014/main" id="{B0E6DD5A-9C49-6A43-91A2-7C6B831EAA22}"/>
              </a:ext>
            </a:extLst>
          </p:cNvPr>
          <p:cNvPicPr>
            <a:picLocks noChangeAspect="1"/>
          </p:cNvPicPr>
          <p:nvPr/>
        </p:nvPicPr>
        <p:blipFill>
          <a:blip r:embed="rId2"/>
          <a:stretch>
            <a:fillRect/>
          </a:stretch>
        </p:blipFill>
        <p:spPr>
          <a:xfrm>
            <a:off x="4884134" y="650924"/>
            <a:ext cx="3539430" cy="3539430"/>
          </a:xfrm>
          <a:prstGeom prst="rect">
            <a:avLst/>
          </a:prstGeom>
        </p:spPr>
      </p:pic>
    </p:spTree>
    <p:extLst>
      <p:ext uri="{BB962C8B-B14F-4D97-AF65-F5344CB8AC3E}">
        <p14:creationId xmlns:p14="http://schemas.microsoft.com/office/powerpoint/2010/main" val="204373215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ctrTitle"/>
          </p:nvPr>
        </p:nvSpPr>
        <p:spPr>
          <a:xfrm>
            <a:off x="2580225" y="979890"/>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SIMULATION</a:t>
            </a:r>
            <a:endParaRPr dirty="0"/>
          </a:p>
        </p:txBody>
      </p:sp>
      <p:cxnSp>
        <p:nvCxnSpPr>
          <p:cNvPr id="207" name="Google Shape;207;p37"/>
          <p:cNvCxnSpPr/>
          <p:nvPr/>
        </p:nvCxnSpPr>
        <p:spPr>
          <a:xfrm>
            <a:off x="4569600" y="653991"/>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0" y="4260903"/>
            <a:ext cx="4574400" cy="0"/>
          </a:xfrm>
          <a:prstGeom prst="straightConnector1">
            <a:avLst/>
          </a:prstGeom>
          <a:noFill/>
          <a:ln w="9525" cap="flat" cmpd="sng">
            <a:solidFill>
              <a:srgbClr val="434343"/>
            </a:solidFill>
            <a:prstDash val="solid"/>
            <a:round/>
            <a:headEnd type="none" w="med" len="med"/>
            <a:tailEnd type="none" w="med" len="med"/>
          </a:ln>
        </p:spPr>
      </p:cxnSp>
      <p:sp>
        <p:nvSpPr>
          <p:cNvPr id="3" name="Subtitle 2">
            <a:extLst>
              <a:ext uri="{FF2B5EF4-FFF2-40B4-BE49-F238E27FC236}">
                <a16:creationId xmlns:a16="http://schemas.microsoft.com/office/drawing/2014/main" id="{0950C463-4D10-F867-7D59-D136BED705EE}"/>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45382800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cxnSp>
        <p:nvCxnSpPr>
          <p:cNvPr id="207" name="Google Shape;207;p37"/>
          <p:cNvCxnSpPr/>
          <p:nvPr/>
        </p:nvCxnSpPr>
        <p:spPr>
          <a:xfrm>
            <a:off x="4569600" y="653991"/>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0" y="4260903"/>
            <a:ext cx="4574400" cy="0"/>
          </a:xfrm>
          <a:prstGeom prst="straightConnector1">
            <a:avLst/>
          </a:prstGeom>
          <a:noFill/>
          <a:ln w="9525" cap="flat" cmpd="sng">
            <a:solidFill>
              <a:srgbClr val="434343"/>
            </a:solidFill>
            <a:prstDash val="solid"/>
            <a:round/>
            <a:headEnd type="none" w="med" len="med"/>
            <a:tailEnd type="none" w="med" len="med"/>
          </a:ln>
        </p:spPr>
      </p:cxnSp>
      <p:sp>
        <p:nvSpPr>
          <p:cNvPr id="4" name="Title 3">
            <a:extLst>
              <a:ext uri="{FF2B5EF4-FFF2-40B4-BE49-F238E27FC236}">
                <a16:creationId xmlns:a16="http://schemas.microsoft.com/office/drawing/2014/main" id="{18F0E4D0-6F84-A699-7601-E20A3EABE38C}"/>
              </a:ext>
            </a:extLst>
          </p:cNvPr>
          <p:cNvSpPr>
            <a:spLocks noGrp="1"/>
          </p:cNvSpPr>
          <p:nvPr>
            <p:ph type="ctrTitle"/>
          </p:nvPr>
        </p:nvSpPr>
        <p:spPr/>
        <p:txBody>
          <a:bodyPr/>
          <a:lstStyle/>
          <a:p>
            <a:endParaRPr lang="en-IN"/>
          </a:p>
        </p:txBody>
      </p:sp>
      <p:pic>
        <p:nvPicPr>
          <p:cNvPr id="6" name="kmeans_simulation_short">
            <a:hlinkClick r:id="" action="ppaction://media"/>
            <a:extLst>
              <a:ext uri="{FF2B5EF4-FFF2-40B4-BE49-F238E27FC236}">
                <a16:creationId xmlns:a16="http://schemas.microsoft.com/office/drawing/2014/main" id="{C955B615-CE3D-BE68-BD92-4D30D335DD7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363402618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4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9"/>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SPECTRAL CLUSTERING</a:t>
            </a:r>
            <a:endParaRPr dirty="0"/>
          </a:p>
        </p:txBody>
      </p:sp>
      <p:sp>
        <p:nvSpPr>
          <p:cNvPr id="235" name="Google Shape;235;p39"/>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cxnSp>
        <p:nvCxnSpPr>
          <p:cNvPr id="236" name="Google Shape;236;p39"/>
          <p:cNvCxnSpPr/>
          <p:nvPr/>
        </p:nvCxnSpPr>
        <p:spPr>
          <a:xfrm>
            <a:off x="7578325" y="4028400"/>
            <a:ext cx="1565700" cy="0"/>
          </a:xfrm>
          <a:prstGeom prst="straightConnector1">
            <a:avLst/>
          </a:prstGeom>
          <a:noFill/>
          <a:ln w="9525" cap="flat" cmpd="sng">
            <a:solidFill>
              <a:srgbClr val="434343"/>
            </a:solidFill>
            <a:prstDash val="solid"/>
            <a:round/>
            <a:headEnd type="none" w="med" len="med"/>
            <a:tailEnd type="none" w="med" len="med"/>
          </a:ln>
        </p:spPr>
      </p:cxnSp>
      <p:grpSp>
        <p:nvGrpSpPr>
          <p:cNvPr id="237" name="Google Shape;237;p39"/>
          <p:cNvGrpSpPr/>
          <p:nvPr/>
        </p:nvGrpSpPr>
        <p:grpSpPr>
          <a:xfrm>
            <a:off x="8089940" y="561326"/>
            <a:ext cx="423413" cy="421569"/>
            <a:chOff x="7703675" y="2541175"/>
            <a:chExt cx="499425" cy="497250"/>
          </a:xfrm>
        </p:grpSpPr>
        <p:sp>
          <p:nvSpPr>
            <p:cNvPr id="238" name="Google Shape;238;p39"/>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9"/>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9"/>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9"/>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9"/>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39">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3"/>
          <p:cNvSpPr txBox="1">
            <a:spLocks noGrp="1"/>
          </p:cNvSpPr>
          <p:nvPr>
            <p:ph type="ctrTitle" idx="6"/>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Spectral Clustering</a:t>
            </a:r>
            <a:endParaRPr dirty="0"/>
          </a:p>
        </p:txBody>
      </p:sp>
      <p:sp>
        <p:nvSpPr>
          <p:cNvPr id="299" name="Google Shape;299;p43"/>
          <p:cNvSpPr txBox="1">
            <a:spLocks noGrp="1"/>
          </p:cNvSpPr>
          <p:nvPr>
            <p:ph type="subTitle" idx="1"/>
          </p:nvPr>
        </p:nvSpPr>
        <p:spPr>
          <a:xfrm>
            <a:off x="883033" y="2666662"/>
            <a:ext cx="2052000" cy="1003200"/>
          </a:xfrm>
          <a:prstGeom prst="rect">
            <a:avLst/>
          </a:prstGeom>
        </p:spPr>
        <p:txBody>
          <a:bodyPr spcFirstLastPara="1" wrap="square" lIns="91425" tIns="91425" rIns="91425" bIns="91425" anchor="t" anchorCtr="0">
            <a:noAutofit/>
          </a:bodyPr>
          <a:lstStyle/>
          <a:p>
            <a:pPr marL="0" lvl="0" indent="0"/>
            <a:r>
              <a:rPr lang="en-IN" b="1" dirty="0"/>
              <a:t>Spectral Clustering</a:t>
            </a:r>
            <a:r>
              <a:rPr lang="en-IN" dirty="0"/>
              <a:t> is a growing clustering algorithm. It treats each data point as a graph-node and thus transforms the clustering problem into a graph-partitioning problem.</a:t>
            </a:r>
            <a:endParaRPr sz="1200" dirty="0"/>
          </a:p>
        </p:txBody>
      </p:sp>
      <p:sp>
        <p:nvSpPr>
          <p:cNvPr id="301" name="Google Shape;301;p43"/>
          <p:cNvSpPr txBox="1">
            <a:spLocks noGrp="1"/>
          </p:cNvSpPr>
          <p:nvPr>
            <p:ph type="subTitle" idx="5"/>
          </p:nvPr>
        </p:nvSpPr>
        <p:spPr>
          <a:xfrm>
            <a:off x="6136501" y="2748169"/>
            <a:ext cx="2218200" cy="1003200"/>
          </a:xfrm>
          <a:prstGeom prst="rect">
            <a:avLst/>
          </a:prstGeom>
        </p:spPr>
        <p:txBody>
          <a:bodyPr spcFirstLastPara="1" wrap="square" lIns="91425" tIns="91425" rIns="91425" bIns="91425" anchor="t" anchorCtr="0">
            <a:noAutofit/>
          </a:bodyPr>
          <a:lstStyle/>
          <a:p>
            <a:pPr marL="0" lvl="0" indent="0"/>
            <a:r>
              <a:rPr lang="en-IN" dirty="0"/>
              <a:t>Spectral Clustering helps create more accurate clusters. It can correctly cluster observations that actually belong to the same cluster, but are farther off than observations in other clusters, due to dimension reduction.</a:t>
            </a:r>
            <a:endParaRPr sz="1200" dirty="0"/>
          </a:p>
        </p:txBody>
      </p:sp>
      <p:sp>
        <p:nvSpPr>
          <p:cNvPr id="303" name="Google Shape;303;p43"/>
          <p:cNvSpPr txBox="1">
            <a:spLocks noGrp="1"/>
          </p:cNvSpPr>
          <p:nvPr>
            <p:ph type="subTitle" idx="3"/>
          </p:nvPr>
        </p:nvSpPr>
        <p:spPr>
          <a:xfrm>
            <a:off x="3462900" y="1913135"/>
            <a:ext cx="2218200" cy="1003200"/>
          </a:xfrm>
          <a:prstGeom prst="rect">
            <a:avLst/>
          </a:prstGeom>
        </p:spPr>
        <p:txBody>
          <a:bodyPr spcFirstLastPara="1" wrap="square" lIns="91425" tIns="91425" rIns="91425" bIns="91425" anchor="t" anchorCtr="0">
            <a:noAutofit/>
          </a:bodyPr>
          <a:lstStyle/>
          <a:p>
            <a:pPr marL="0" lvl="0" indent="0">
              <a:buClr>
                <a:schemeClr val="dk1"/>
              </a:buClr>
            </a:pPr>
            <a:r>
              <a:rPr lang="en-IN" dirty="0"/>
              <a:t>Spectral clustering is flexible and allows us to cluster non-graphical data as well. It makes no assumptions about the form of the clusters. Clustering techniques, like K-Means, assume that the points assigned to a cluster are spherical about the cluster centre</a:t>
            </a:r>
            <a:endParaRPr dirty="0"/>
          </a:p>
        </p:txBody>
      </p:sp>
      <p:cxnSp>
        <p:nvCxnSpPr>
          <p:cNvPr id="304" name="Google Shape;304;p43"/>
          <p:cNvCxnSpPr/>
          <p:nvPr/>
        </p:nvCxnSpPr>
        <p:spPr>
          <a:xfrm>
            <a:off x="3235200" y="2186175"/>
            <a:ext cx="0" cy="1647600"/>
          </a:xfrm>
          <a:prstGeom prst="straightConnector1">
            <a:avLst/>
          </a:prstGeom>
          <a:noFill/>
          <a:ln w="9525" cap="flat" cmpd="sng">
            <a:solidFill>
              <a:srgbClr val="595959"/>
            </a:solidFill>
            <a:prstDash val="solid"/>
            <a:round/>
            <a:headEnd type="none" w="med" len="med"/>
            <a:tailEnd type="none" w="med" len="med"/>
          </a:ln>
        </p:spPr>
      </p:cxnSp>
      <p:cxnSp>
        <p:nvCxnSpPr>
          <p:cNvPr id="305" name="Google Shape;305;p43"/>
          <p:cNvCxnSpPr/>
          <p:nvPr/>
        </p:nvCxnSpPr>
        <p:spPr>
          <a:xfrm>
            <a:off x="5908800" y="2186175"/>
            <a:ext cx="0" cy="1647600"/>
          </a:xfrm>
          <a:prstGeom prst="straightConnector1">
            <a:avLst/>
          </a:prstGeom>
          <a:noFill/>
          <a:ln w="9525" cap="flat" cmpd="sng">
            <a:solidFill>
              <a:srgbClr val="595959"/>
            </a:solidFill>
            <a:prstDash val="solid"/>
            <a:round/>
            <a:headEnd type="none" w="med" len="med"/>
            <a:tailEnd type="none" w="med" len="med"/>
          </a:ln>
        </p:spPr>
      </p:cxnSp>
      <p:grpSp>
        <p:nvGrpSpPr>
          <p:cNvPr id="306" name="Google Shape;306;p43"/>
          <p:cNvGrpSpPr/>
          <p:nvPr/>
        </p:nvGrpSpPr>
        <p:grpSpPr>
          <a:xfrm>
            <a:off x="4249650" y="3516549"/>
            <a:ext cx="644700" cy="644700"/>
            <a:chOff x="4249650" y="3516549"/>
            <a:chExt cx="644700" cy="644700"/>
          </a:xfrm>
        </p:grpSpPr>
        <p:sp>
          <p:nvSpPr>
            <p:cNvPr id="307" name="Google Shape;307;p43"/>
            <p:cNvSpPr/>
            <p:nvPr/>
          </p:nvSpPr>
          <p:spPr>
            <a:xfrm>
              <a:off x="4249650" y="3516549"/>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 name="Google Shape;308;p43"/>
            <p:cNvGrpSpPr/>
            <p:nvPr/>
          </p:nvGrpSpPr>
          <p:grpSpPr>
            <a:xfrm>
              <a:off x="4406312" y="3674544"/>
              <a:ext cx="331366" cy="328695"/>
              <a:chOff x="-5613150" y="3991275"/>
              <a:chExt cx="294600" cy="292225"/>
            </a:xfrm>
          </p:grpSpPr>
          <p:sp>
            <p:nvSpPr>
              <p:cNvPr id="309" name="Google Shape;309;p43"/>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3"/>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3"/>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3"/>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3"/>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3"/>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3"/>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3"/>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3"/>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 name="Google Shape;318;p43"/>
          <p:cNvGrpSpPr/>
          <p:nvPr/>
        </p:nvGrpSpPr>
        <p:grpSpPr>
          <a:xfrm>
            <a:off x="1576050" y="1853650"/>
            <a:ext cx="644700" cy="644700"/>
            <a:chOff x="1576050" y="1853650"/>
            <a:chExt cx="644700" cy="644700"/>
          </a:xfrm>
        </p:grpSpPr>
        <p:sp>
          <p:nvSpPr>
            <p:cNvPr id="319" name="Google Shape;319;p43"/>
            <p:cNvSpPr/>
            <p:nvPr/>
          </p:nvSpPr>
          <p:spPr>
            <a:xfrm>
              <a:off x="1576050" y="1853650"/>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 name="Google Shape;320;p43"/>
            <p:cNvGrpSpPr/>
            <p:nvPr/>
          </p:nvGrpSpPr>
          <p:grpSpPr>
            <a:xfrm>
              <a:off x="1733606" y="2012194"/>
              <a:ext cx="329595" cy="327598"/>
              <a:chOff x="-6689825" y="3992050"/>
              <a:chExt cx="293025" cy="291250"/>
            </a:xfrm>
          </p:grpSpPr>
          <p:sp>
            <p:nvSpPr>
              <p:cNvPr id="321" name="Google Shape;321;p43"/>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3"/>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3"/>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3"/>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3"/>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3"/>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3"/>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3"/>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3"/>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3"/>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3"/>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3"/>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3" name="Google Shape;333;p43"/>
          <p:cNvGrpSpPr/>
          <p:nvPr/>
        </p:nvGrpSpPr>
        <p:grpSpPr>
          <a:xfrm>
            <a:off x="6923250" y="1855160"/>
            <a:ext cx="644700" cy="644700"/>
            <a:chOff x="6923250" y="1855160"/>
            <a:chExt cx="644700" cy="644700"/>
          </a:xfrm>
        </p:grpSpPr>
        <p:sp>
          <p:nvSpPr>
            <p:cNvPr id="334" name="Google Shape;334;p43"/>
            <p:cNvSpPr/>
            <p:nvPr/>
          </p:nvSpPr>
          <p:spPr>
            <a:xfrm>
              <a:off x="6923250" y="1855160"/>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 name="Google Shape;335;p43"/>
            <p:cNvGrpSpPr/>
            <p:nvPr/>
          </p:nvGrpSpPr>
          <p:grpSpPr>
            <a:xfrm>
              <a:off x="7080796" y="2013156"/>
              <a:ext cx="330494" cy="328723"/>
              <a:chOff x="-3031325" y="3597450"/>
              <a:chExt cx="293825" cy="292250"/>
            </a:xfrm>
          </p:grpSpPr>
          <p:sp>
            <p:nvSpPr>
              <p:cNvPr id="336" name="Google Shape;336;p43"/>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3"/>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3"/>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3"/>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6"/>
          <p:cNvSpPr/>
          <p:nvPr/>
        </p:nvSpPr>
        <p:spPr>
          <a:xfrm rot="-5400000" flipH="1">
            <a:off x="5399608" y="1821475"/>
            <a:ext cx="1975500" cy="2628900"/>
          </a:xfrm>
          <a:prstGeom prst="snip1Rect">
            <a:avLst>
              <a:gd name="adj"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2" name="Google Shape;412;p46"/>
          <p:cNvCxnSpPr/>
          <p:nvPr/>
        </p:nvCxnSpPr>
        <p:spPr>
          <a:xfrm rot="10800000">
            <a:off x="6682358" y="2949500"/>
            <a:ext cx="2589600" cy="0"/>
          </a:xfrm>
          <a:prstGeom prst="straightConnector1">
            <a:avLst/>
          </a:prstGeom>
          <a:noFill/>
          <a:ln w="9525" cap="flat" cmpd="sng">
            <a:solidFill>
              <a:srgbClr val="434343"/>
            </a:solidFill>
            <a:prstDash val="solid"/>
            <a:round/>
            <a:headEnd type="none" w="med" len="med"/>
            <a:tailEnd type="none" w="med" len="med"/>
          </a:ln>
        </p:spPr>
      </p:cxnSp>
      <p:sp>
        <p:nvSpPr>
          <p:cNvPr id="413" name="Google Shape;413;p46"/>
          <p:cNvSpPr/>
          <p:nvPr/>
        </p:nvSpPr>
        <p:spPr>
          <a:xfrm rot="5400000">
            <a:off x="1759800" y="1039900"/>
            <a:ext cx="1975500" cy="2631000"/>
          </a:xfrm>
          <a:prstGeom prst="snip1Rect">
            <a:avLst>
              <a:gd name="adj"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4" name="Google Shape;414;p46"/>
          <p:cNvCxnSpPr/>
          <p:nvPr/>
        </p:nvCxnSpPr>
        <p:spPr>
          <a:xfrm rot="10800000">
            <a:off x="-21400" y="2148175"/>
            <a:ext cx="2441100" cy="0"/>
          </a:xfrm>
          <a:prstGeom prst="straightConnector1">
            <a:avLst/>
          </a:prstGeom>
          <a:noFill/>
          <a:ln w="9525" cap="flat" cmpd="sng">
            <a:solidFill>
              <a:srgbClr val="434343"/>
            </a:solidFill>
            <a:prstDash val="solid"/>
            <a:round/>
            <a:headEnd type="none" w="med" len="med"/>
            <a:tailEnd type="none" w="med" len="med"/>
          </a:ln>
        </p:spPr>
      </p:cxnSp>
      <p:sp>
        <p:nvSpPr>
          <p:cNvPr id="415" name="Google Shape;415;p4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does Spectral Clustering work?</a:t>
            </a:r>
            <a:endParaRPr dirty="0"/>
          </a:p>
        </p:txBody>
      </p:sp>
      <p:sp>
        <p:nvSpPr>
          <p:cNvPr id="417" name="Google Shape;417;p46"/>
          <p:cNvSpPr txBox="1">
            <a:spLocks noGrp="1"/>
          </p:cNvSpPr>
          <p:nvPr>
            <p:ph type="subTitle" idx="1"/>
          </p:nvPr>
        </p:nvSpPr>
        <p:spPr>
          <a:xfrm>
            <a:off x="5313175" y="2355527"/>
            <a:ext cx="2157300" cy="1003200"/>
          </a:xfrm>
          <a:prstGeom prst="rect">
            <a:avLst/>
          </a:prstGeom>
        </p:spPr>
        <p:txBody>
          <a:bodyPr spcFirstLastPara="1" wrap="square" lIns="91425" tIns="91425" rIns="91425" bIns="91425" anchor="t" anchorCtr="0">
            <a:noAutofit/>
          </a:bodyPr>
          <a:lstStyle/>
          <a:p>
            <a:pPr marL="0" lvl="0" indent="0" algn="just"/>
            <a:r>
              <a:rPr lang="en-IN" dirty="0">
                <a:solidFill>
                  <a:schemeClr val="bg1"/>
                </a:solidFill>
              </a:rPr>
              <a:t>Given a set of points S in a higher-dimensional space, it can be elaborated as follows:</a:t>
            </a:r>
          </a:p>
          <a:p>
            <a:pPr marL="0" lvl="0" indent="0" algn="just"/>
            <a:endParaRPr lang="en-IN" dirty="0">
              <a:solidFill>
                <a:schemeClr val="bg1"/>
              </a:solidFill>
            </a:endParaRPr>
          </a:p>
          <a:p>
            <a:pPr marL="0" lvl="0" indent="0"/>
            <a:r>
              <a:rPr lang="en-IN" dirty="0">
                <a:solidFill>
                  <a:schemeClr val="bg1"/>
                </a:solidFill>
              </a:rPr>
              <a:t>1. Form a distance matrix</a:t>
            </a:r>
          </a:p>
          <a:p>
            <a:pPr marL="0" lvl="0" indent="0"/>
            <a:r>
              <a:rPr lang="en-IN" dirty="0">
                <a:solidFill>
                  <a:schemeClr val="bg1"/>
                </a:solidFill>
              </a:rPr>
              <a:t>2.Transform the distance matrix into an affinity matrix A</a:t>
            </a:r>
          </a:p>
        </p:txBody>
      </p:sp>
      <p:sp>
        <p:nvSpPr>
          <p:cNvPr id="15" name="Google Shape;417;p46">
            <a:extLst>
              <a:ext uri="{FF2B5EF4-FFF2-40B4-BE49-F238E27FC236}">
                <a16:creationId xmlns:a16="http://schemas.microsoft.com/office/drawing/2014/main" id="{933EAE54-9508-C34D-8829-56CBC48981B6}"/>
              </a:ext>
            </a:extLst>
          </p:cNvPr>
          <p:cNvSpPr txBox="1">
            <a:spLocks/>
          </p:cNvSpPr>
          <p:nvPr/>
        </p:nvSpPr>
        <p:spPr>
          <a:xfrm>
            <a:off x="5308708" y="2339950"/>
            <a:ext cx="2157300" cy="100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100"/>
              <a:buFont typeface="Roboto Condensed Light"/>
              <a:buNone/>
              <a:defRPr sz="13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9pPr>
          </a:lstStyle>
          <a:p>
            <a:pPr marL="0" indent="0" algn="just"/>
            <a:endParaRPr lang="en-IN" dirty="0">
              <a:solidFill>
                <a:schemeClr val="bg1"/>
              </a:solidFill>
            </a:endParaRPr>
          </a:p>
        </p:txBody>
      </p:sp>
      <p:sp>
        <p:nvSpPr>
          <p:cNvPr id="9" name="Google Shape;417;p46">
            <a:extLst>
              <a:ext uri="{FF2B5EF4-FFF2-40B4-BE49-F238E27FC236}">
                <a16:creationId xmlns:a16="http://schemas.microsoft.com/office/drawing/2014/main" id="{FFFC5027-FDE6-A14A-B4CE-BB33806CEA59}"/>
              </a:ext>
            </a:extLst>
          </p:cNvPr>
          <p:cNvSpPr txBox="1">
            <a:spLocks/>
          </p:cNvSpPr>
          <p:nvPr/>
        </p:nvSpPr>
        <p:spPr>
          <a:xfrm>
            <a:off x="1894350" y="1802425"/>
            <a:ext cx="2157300" cy="100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100"/>
              <a:buFont typeface="Roboto Condensed Light"/>
              <a:buNone/>
              <a:defRPr sz="13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9pPr>
          </a:lstStyle>
          <a:p>
            <a:pPr marL="0" indent="0" algn="just"/>
            <a:r>
              <a:rPr lang="en-IN">
                <a:solidFill>
                  <a:schemeClr val="bg1"/>
                </a:solidFill>
              </a:rPr>
              <a:t>The three major steps involved in spectral clustering are: constructing a similarity graph, projecting data onto a lower-dimensional space, and clustering the data.</a:t>
            </a:r>
            <a:endParaRPr lang="en-IN"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grpSp>
        <p:nvGrpSpPr>
          <p:cNvPr id="277" name="Google Shape;277;p42"/>
          <p:cNvGrpSpPr/>
          <p:nvPr/>
        </p:nvGrpSpPr>
        <p:grpSpPr>
          <a:xfrm>
            <a:off x="1875361" y="336545"/>
            <a:ext cx="7268637" cy="452526"/>
            <a:chOff x="3112518" y="1606925"/>
            <a:chExt cx="7268637" cy="452526"/>
          </a:xfrm>
        </p:grpSpPr>
        <p:cxnSp>
          <p:nvCxnSpPr>
            <p:cNvPr id="278" name="Google Shape;278;p42"/>
            <p:cNvCxnSpPr>
              <a:cxnSpLocks/>
            </p:cNvCxnSpPr>
            <p:nvPr/>
          </p:nvCxnSpPr>
          <p:spPr>
            <a:xfrm flipH="1">
              <a:off x="6377418" y="1806944"/>
              <a:ext cx="4003737" cy="0"/>
            </a:xfrm>
            <a:prstGeom prst="straightConnector1">
              <a:avLst/>
            </a:prstGeom>
            <a:noFill/>
            <a:ln w="9525" cap="flat" cmpd="sng">
              <a:solidFill>
                <a:srgbClr val="595959"/>
              </a:solidFill>
              <a:prstDash val="solid"/>
              <a:round/>
              <a:headEnd type="none" w="med" len="med"/>
              <a:tailEnd type="none" w="med" len="med"/>
            </a:ln>
          </p:spPr>
        </p:cxnSp>
        <p:sp>
          <p:nvSpPr>
            <p:cNvPr id="279" name="Google Shape;279;p42"/>
            <p:cNvSpPr/>
            <p:nvPr/>
          </p:nvSpPr>
          <p:spPr>
            <a:xfrm>
              <a:off x="3112518" y="1606925"/>
              <a:ext cx="3264900" cy="452526"/>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0" name="Google Shape;280;p42"/>
          <p:cNvGrpSpPr/>
          <p:nvPr/>
        </p:nvGrpSpPr>
        <p:grpSpPr>
          <a:xfrm>
            <a:off x="3404784" y="1007094"/>
            <a:ext cx="5739214" cy="463680"/>
            <a:chOff x="3404784" y="2633500"/>
            <a:chExt cx="5739214" cy="463680"/>
          </a:xfrm>
        </p:grpSpPr>
        <p:cxnSp>
          <p:nvCxnSpPr>
            <p:cNvPr id="281" name="Google Shape;281;p42"/>
            <p:cNvCxnSpPr/>
            <p:nvPr/>
          </p:nvCxnSpPr>
          <p:spPr>
            <a:xfrm rot="10800000">
              <a:off x="4280098" y="2865400"/>
              <a:ext cx="4863900" cy="0"/>
            </a:xfrm>
            <a:prstGeom prst="straightConnector1">
              <a:avLst/>
            </a:prstGeom>
            <a:noFill/>
            <a:ln w="9525" cap="flat" cmpd="sng">
              <a:solidFill>
                <a:srgbClr val="595959"/>
              </a:solidFill>
              <a:prstDash val="solid"/>
              <a:round/>
              <a:headEnd type="none" w="med" len="med"/>
              <a:tailEnd type="none" w="med" len="med"/>
            </a:ln>
          </p:spPr>
        </p:cxnSp>
        <p:sp>
          <p:nvSpPr>
            <p:cNvPr id="282" name="Google Shape;282;p42"/>
            <p:cNvSpPr/>
            <p:nvPr/>
          </p:nvSpPr>
          <p:spPr>
            <a:xfrm>
              <a:off x="3404784" y="2633500"/>
              <a:ext cx="3117081" cy="46368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3" name="Google Shape;283;p42"/>
          <p:cNvGrpSpPr/>
          <p:nvPr/>
        </p:nvGrpSpPr>
        <p:grpSpPr>
          <a:xfrm>
            <a:off x="4202543" y="1997633"/>
            <a:ext cx="4941455" cy="478776"/>
            <a:chOff x="4202543" y="3658967"/>
            <a:chExt cx="4941455" cy="478776"/>
          </a:xfrm>
        </p:grpSpPr>
        <p:cxnSp>
          <p:nvCxnSpPr>
            <p:cNvPr id="284" name="Google Shape;284;p42"/>
            <p:cNvCxnSpPr/>
            <p:nvPr/>
          </p:nvCxnSpPr>
          <p:spPr>
            <a:xfrm rot="10800000">
              <a:off x="5375998" y="3890867"/>
              <a:ext cx="3768000" cy="0"/>
            </a:xfrm>
            <a:prstGeom prst="straightConnector1">
              <a:avLst/>
            </a:prstGeom>
            <a:noFill/>
            <a:ln w="9525" cap="flat" cmpd="sng">
              <a:solidFill>
                <a:srgbClr val="595959"/>
              </a:solidFill>
              <a:prstDash val="solid"/>
              <a:round/>
              <a:headEnd type="none" w="med" len="med"/>
              <a:tailEnd type="none" w="med" len="med"/>
            </a:ln>
          </p:spPr>
        </p:cxnSp>
        <p:sp>
          <p:nvSpPr>
            <p:cNvPr id="285" name="Google Shape;285;p42"/>
            <p:cNvSpPr/>
            <p:nvPr/>
          </p:nvSpPr>
          <p:spPr>
            <a:xfrm>
              <a:off x="4202543" y="3658967"/>
              <a:ext cx="3408199" cy="478776"/>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 name="Google Shape;288;p42"/>
          <p:cNvSpPr txBox="1">
            <a:spLocks noGrp="1"/>
          </p:cNvSpPr>
          <p:nvPr>
            <p:ph type="subTitle" idx="1"/>
          </p:nvPr>
        </p:nvSpPr>
        <p:spPr>
          <a:xfrm flipH="1">
            <a:off x="1980197" y="422181"/>
            <a:ext cx="3264900" cy="336900"/>
          </a:xfrm>
          <a:prstGeom prst="rect">
            <a:avLst/>
          </a:prstGeom>
        </p:spPr>
        <p:txBody>
          <a:bodyPr spcFirstLastPara="1" wrap="square" lIns="91425" tIns="91425" rIns="91425" bIns="91425" anchor="ctr" anchorCtr="0">
            <a:noAutofit/>
          </a:bodyPr>
          <a:lstStyle/>
          <a:p>
            <a:pPr marL="0" lvl="0" indent="0"/>
            <a:r>
              <a:rPr lang="en-IN" dirty="0"/>
              <a:t>3. Compute the degree matrix D and the Laplacian matrix L = D – A.</a:t>
            </a:r>
            <a:endParaRPr dirty="0"/>
          </a:p>
        </p:txBody>
      </p:sp>
      <p:sp>
        <p:nvSpPr>
          <p:cNvPr id="290" name="Google Shape;290;p42"/>
          <p:cNvSpPr txBox="1">
            <a:spLocks noGrp="1"/>
          </p:cNvSpPr>
          <p:nvPr>
            <p:ph type="subTitle" idx="4"/>
          </p:nvPr>
        </p:nvSpPr>
        <p:spPr>
          <a:xfrm flipH="1">
            <a:off x="3470464" y="1072035"/>
            <a:ext cx="3264900" cy="336900"/>
          </a:xfrm>
          <a:prstGeom prst="rect">
            <a:avLst/>
          </a:prstGeom>
        </p:spPr>
        <p:txBody>
          <a:bodyPr spcFirstLastPara="1" wrap="square" lIns="91425" tIns="91425" rIns="91425" bIns="91425" anchor="t" anchorCtr="0">
            <a:noAutofit/>
          </a:bodyPr>
          <a:lstStyle/>
          <a:p>
            <a:pPr marL="0" lvl="0" indent="0"/>
            <a:r>
              <a:rPr lang="en-IN" dirty="0"/>
              <a:t>4. Find the eigenvalues and eigenvectors of L.</a:t>
            </a:r>
            <a:endParaRPr dirty="0"/>
          </a:p>
        </p:txBody>
      </p:sp>
      <p:sp>
        <p:nvSpPr>
          <p:cNvPr id="292" name="Google Shape;292;p42"/>
          <p:cNvSpPr txBox="1">
            <a:spLocks noGrp="1"/>
          </p:cNvSpPr>
          <p:nvPr>
            <p:ph type="subTitle" idx="6"/>
          </p:nvPr>
        </p:nvSpPr>
        <p:spPr>
          <a:xfrm flipH="1">
            <a:off x="4345842" y="2026684"/>
            <a:ext cx="3264900" cy="336900"/>
          </a:xfrm>
          <a:prstGeom prst="rect">
            <a:avLst/>
          </a:prstGeom>
        </p:spPr>
        <p:txBody>
          <a:bodyPr spcFirstLastPara="1" wrap="square" lIns="91425" tIns="91425" rIns="91425" bIns="91425" anchor="t" anchorCtr="0">
            <a:noAutofit/>
          </a:bodyPr>
          <a:lstStyle/>
          <a:p>
            <a:pPr marL="0" lvl="0" indent="0"/>
            <a:r>
              <a:rPr lang="en-IN" dirty="0"/>
              <a:t>5.With the eigenvectors of k largest eigenvalues computed from the previous step form a matrix.</a:t>
            </a:r>
            <a:endParaRPr dirty="0"/>
          </a:p>
        </p:txBody>
      </p:sp>
      <p:grpSp>
        <p:nvGrpSpPr>
          <p:cNvPr id="29" name="Google Shape;283;p42">
            <a:extLst>
              <a:ext uri="{FF2B5EF4-FFF2-40B4-BE49-F238E27FC236}">
                <a16:creationId xmlns:a16="http://schemas.microsoft.com/office/drawing/2014/main" id="{F8524E65-3AC1-E24B-9FBD-16BCF45B9399}"/>
              </a:ext>
            </a:extLst>
          </p:cNvPr>
          <p:cNvGrpSpPr/>
          <p:nvPr/>
        </p:nvGrpSpPr>
        <p:grpSpPr>
          <a:xfrm>
            <a:off x="5523345" y="2971527"/>
            <a:ext cx="3620655" cy="398656"/>
            <a:chOff x="4202543" y="3658967"/>
            <a:chExt cx="4941455" cy="478776"/>
          </a:xfrm>
        </p:grpSpPr>
        <p:cxnSp>
          <p:nvCxnSpPr>
            <p:cNvPr id="30" name="Google Shape;284;p42">
              <a:extLst>
                <a:ext uri="{FF2B5EF4-FFF2-40B4-BE49-F238E27FC236}">
                  <a16:creationId xmlns:a16="http://schemas.microsoft.com/office/drawing/2014/main" id="{9D0CE9AB-3F3C-104B-9852-99F1512133AF}"/>
                </a:ext>
              </a:extLst>
            </p:cNvPr>
            <p:cNvCxnSpPr/>
            <p:nvPr/>
          </p:nvCxnSpPr>
          <p:spPr>
            <a:xfrm rot="10800000">
              <a:off x="5375998" y="3890867"/>
              <a:ext cx="3768000" cy="0"/>
            </a:xfrm>
            <a:prstGeom prst="straightConnector1">
              <a:avLst/>
            </a:prstGeom>
            <a:noFill/>
            <a:ln w="9525" cap="flat" cmpd="sng">
              <a:solidFill>
                <a:srgbClr val="595959"/>
              </a:solidFill>
              <a:prstDash val="solid"/>
              <a:round/>
              <a:headEnd type="none" w="med" len="med"/>
              <a:tailEnd type="none" w="med" len="med"/>
            </a:ln>
          </p:spPr>
        </p:cxnSp>
        <p:sp>
          <p:nvSpPr>
            <p:cNvPr id="31" name="Google Shape;285;p42">
              <a:extLst>
                <a:ext uri="{FF2B5EF4-FFF2-40B4-BE49-F238E27FC236}">
                  <a16:creationId xmlns:a16="http://schemas.microsoft.com/office/drawing/2014/main" id="{2C80FC3E-C756-9641-83C0-A134ED895367}"/>
                </a:ext>
              </a:extLst>
            </p:cNvPr>
            <p:cNvSpPr/>
            <p:nvPr/>
          </p:nvSpPr>
          <p:spPr>
            <a:xfrm>
              <a:off x="4202543" y="3658967"/>
              <a:ext cx="3408199" cy="478776"/>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292;p42">
            <a:extLst>
              <a:ext uri="{FF2B5EF4-FFF2-40B4-BE49-F238E27FC236}">
                <a16:creationId xmlns:a16="http://schemas.microsoft.com/office/drawing/2014/main" id="{93999D3F-89A1-7145-AB7F-1DCCE5DB34F8}"/>
              </a:ext>
            </a:extLst>
          </p:cNvPr>
          <p:cNvSpPr txBox="1">
            <a:spLocks/>
          </p:cNvSpPr>
          <p:nvPr/>
        </p:nvSpPr>
        <p:spPr>
          <a:xfrm flipH="1">
            <a:off x="5754254" y="2986019"/>
            <a:ext cx="3264900" cy="33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100"/>
              <a:buFont typeface="Roboto Condensed Light"/>
              <a:buNone/>
              <a:defRPr sz="1200" b="0" i="0" u="none" strike="noStrike" cap="none">
                <a:solidFill>
                  <a:schemeClr val="lt1"/>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9pPr>
          </a:lstStyle>
          <a:p>
            <a:pPr marL="0" indent="0"/>
            <a:r>
              <a:rPr lang="en-IN" dirty="0"/>
              <a:t>6. Normalize the vectors.</a:t>
            </a:r>
          </a:p>
        </p:txBody>
      </p:sp>
      <p:grpSp>
        <p:nvGrpSpPr>
          <p:cNvPr id="33" name="Google Shape;283;p42">
            <a:extLst>
              <a:ext uri="{FF2B5EF4-FFF2-40B4-BE49-F238E27FC236}">
                <a16:creationId xmlns:a16="http://schemas.microsoft.com/office/drawing/2014/main" id="{4B3FDAA8-5F51-F94E-A733-F707FD6F0101}"/>
              </a:ext>
            </a:extLst>
          </p:cNvPr>
          <p:cNvGrpSpPr/>
          <p:nvPr/>
        </p:nvGrpSpPr>
        <p:grpSpPr>
          <a:xfrm>
            <a:off x="5879100" y="3737776"/>
            <a:ext cx="3264900" cy="398653"/>
            <a:chOff x="4202543" y="3658967"/>
            <a:chExt cx="4941455" cy="478776"/>
          </a:xfrm>
        </p:grpSpPr>
        <p:cxnSp>
          <p:nvCxnSpPr>
            <p:cNvPr id="34" name="Google Shape;284;p42">
              <a:extLst>
                <a:ext uri="{FF2B5EF4-FFF2-40B4-BE49-F238E27FC236}">
                  <a16:creationId xmlns:a16="http://schemas.microsoft.com/office/drawing/2014/main" id="{10271D1D-3B92-B944-A2FB-C420EE6AA0A4}"/>
                </a:ext>
              </a:extLst>
            </p:cNvPr>
            <p:cNvCxnSpPr/>
            <p:nvPr/>
          </p:nvCxnSpPr>
          <p:spPr>
            <a:xfrm rot="10800000">
              <a:off x="5375998" y="3890867"/>
              <a:ext cx="3768000" cy="0"/>
            </a:xfrm>
            <a:prstGeom prst="straightConnector1">
              <a:avLst/>
            </a:prstGeom>
            <a:noFill/>
            <a:ln w="9525" cap="flat" cmpd="sng">
              <a:solidFill>
                <a:srgbClr val="595959"/>
              </a:solidFill>
              <a:prstDash val="solid"/>
              <a:round/>
              <a:headEnd type="none" w="med" len="med"/>
              <a:tailEnd type="none" w="med" len="med"/>
            </a:ln>
          </p:spPr>
        </p:cxnSp>
        <p:sp>
          <p:nvSpPr>
            <p:cNvPr id="35" name="Google Shape;285;p42">
              <a:extLst>
                <a:ext uri="{FF2B5EF4-FFF2-40B4-BE49-F238E27FC236}">
                  <a16:creationId xmlns:a16="http://schemas.microsoft.com/office/drawing/2014/main" id="{30D2456C-94B5-8341-A3A9-74EB670C2CF1}"/>
                </a:ext>
              </a:extLst>
            </p:cNvPr>
            <p:cNvSpPr/>
            <p:nvPr/>
          </p:nvSpPr>
          <p:spPr>
            <a:xfrm>
              <a:off x="4202543" y="3658967"/>
              <a:ext cx="3408199" cy="478776"/>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292;p42">
            <a:extLst>
              <a:ext uri="{FF2B5EF4-FFF2-40B4-BE49-F238E27FC236}">
                <a16:creationId xmlns:a16="http://schemas.microsoft.com/office/drawing/2014/main" id="{B1E570CF-7492-774D-95D4-3FBE9569A302}"/>
              </a:ext>
            </a:extLst>
          </p:cNvPr>
          <p:cNvSpPr txBox="1">
            <a:spLocks/>
          </p:cNvSpPr>
          <p:nvPr/>
        </p:nvSpPr>
        <p:spPr>
          <a:xfrm flipH="1">
            <a:off x="6048701" y="3685565"/>
            <a:ext cx="2588775" cy="33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100"/>
              <a:buFont typeface="Roboto Condensed Light"/>
              <a:buNone/>
              <a:defRPr sz="1200" b="0" i="0" u="none" strike="noStrike" cap="none">
                <a:solidFill>
                  <a:schemeClr val="lt1"/>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9pPr>
          </a:lstStyle>
          <a:p>
            <a:pPr marL="0" indent="0"/>
            <a:r>
              <a:rPr lang="en-IN" dirty="0"/>
              <a:t>7. Cluster the data points in k-dimensional space.</a:t>
            </a:r>
          </a:p>
        </p:txBody>
      </p:sp>
      <p:pic>
        <p:nvPicPr>
          <p:cNvPr id="14" name="Picture 13" descr="Diagram&#10;&#10;Description automatically generated">
            <a:extLst>
              <a:ext uri="{FF2B5EF4-FFF2-40B4-BE49-F238E27FC236}">
                <a16:creationId xmlns:a16="http://schemas.microsoft.com/office/drawing/2014/main" id="{1AE166D2-8EDC-F648-9EB5-58A4FC09C473}"/>
              </a:ext>
            </a:extLst>
          </p:cNvPr>
          <p:cNvPicPr>
            <a:picLocks noChangeAspect="1"/>
          </p:cNvPicPr>
          <p:nvPr/>
        </p:nvPicPr>
        <p:blipFill>
          <a:blip r:embed="rId3"/>
          <a:stretch>
            <a:fillRect/>
          </a:stretch>
        </p:blipFill>
        <p:spPr>
          <a:xfrm>
            <a:off x="76713" y="1638352"/>
            <a:ext cx="4000986" cy="26953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5"/>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166" name="Google Shape;166;p35">
            <a:hlinkClick r:id="rId3" action="ppaction://hlinksldjump"/>
          </p:cNvPr>
          <p:cNvSpPr txBox="1">
            <a:spLocks noGrp="1"/>
          </p:cNvSpPr>
          <p:nvPr>
            <p:ph type="title" idx="5"/>
          </p:nvPr>
        </p:nvSpPr>
        <p:spPr>
          <a:xfrm>
            <a:off x="2105406" y="251371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67" name="Google Shape;167;p35"/>
          <p:cNvSpPr txBox="1">
            <a:spLocks noGrp="1"/>
          </p:cNvSpPr>
          <p:nvPr>
            <p:ph type="ctrTitle" idx="2"/>
          </p:nvPr>
        </p:nvSpPr>
        <p:spPr>
          <a:xfrm>
            <a:off x="426370" y="402804"/>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US" dirty="0"/>
              <a:t>Data generation for non convex clusters</a:t>
            </a:r>
            <a:endParaRPr dirty="0"/>
          </a:p>
        </p:txBody>
      </p:sp>
      <p:sp>
        <p:nvSpPr>
          <p:cNvPr id="169" name="Google Shape;169;p35">
            <a:hlinkClick r:id="rId4" action="ppaction://hlinksldjump"/>
          </p:cNvPr>
          <p:cNvSpPr txBox="1">
            <a:spLocks noGrp="1"/>
          </p:cNvSpPr>
          <p:nvPr>
            <p:ph type="title" idx="3"/>
          </p:nvPr>
        </p:nvSpPr>
        <p:spPr>
          <a:xfrm>
            <a:off x="2118448" y="57099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170" name="Google Shape;170;p35">
            <a:hlinkClick r:id="rId5" action="ppaction://hlinksldjump"/>
          </p:cNvPr>
          <p:cNvSpPr txBox="1">
            <a:spLocks noGrp="1"/>
          </p:cNvSpPr>
          <p:nvPr>
            <p:ph type="title" idx="4"/>
          </p:nvPr>
        </p:nvSpPr>
        <p:spPr>
          <a:xfrm>
            <a:off x="2105406" y="154235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71" name="Google Shape;171;p35">
            <a:hlinkClick r:id="rId6" action="ppaction://hlinksldjump"/>
          </p:cNvPr>
          <p:cNvSpPr txBox="1">
            <a:spLocks noGrp="1"/>
          </p:cNvSpPr>
          <p:nvPr>
            <p:ph type="title" idx="6"/>
          </p:nvPr>
        </p:nvSpPr>
        <p:spPr>
          <a:xfrm>
            <a:off x="5922008" y="2119185"/>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72" name="Google Shape;172;p35">
            <a:hlinkClick r:id="rId3" action="ppaction://hlinksldjump"/>
          </p:cNvPr>
          <p:cNvSpPr txBox="1">
            <a:spLocks noGrp="1"/>
          </p:cNvSpPr>
          <p:nvPr>
            <p:ph type="title" idx="7"/>
          </p:nvPr>
        </p:nvSpPr>
        <p:spPr>
          <a:xfrm>
            <a:off x="5922008" y="3138883"/>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73" name="Google Shape;173;p35">
            <a:hlinkClick r:id="" action="ppaction://noaction"/>
          </p:cNvPr>
          <p:cNvSpPr txBox="1">
            <a:spLocks noGrp="1"/>
          </p:cNvSpPr>
          <p:nvPr>
            <p:ph type="title" idx="8"/>
          </p:nvPr>
        </p:nvSpPr>
        <p:spPr>
          <a:xfrm>
            <a:off x="5922008" y="4158581"/>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174" name="Google Shape;174;p35"/>
          <p:cNvSpPr txBox="1">
            <a:spLocks noGrp="1"/>
          </p:cNvSpPr>
          <p:nvPr>
            <p:ph type="ctrTitle" idx="9"/>
          </p:nvPr>
        </p:nvSpPr>
        <p:spPr>
          <a:xfrm>
            <a:off x="426370" y="1448764"/>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K Means Clustering</a:t>
            </a:r>
            <a:endParaRPr dirty="0"/>
          </a:p>
        </p:txBody>
      </p:sp>
      <p:sp>
        <p:nvSpPr>
          <p:cNvPr id="176" name="Google Shape;176;p35"/>
          <p:cNvSpPr txBox="1">
            <a:spLocks noGrp="1"/>
          </p:cNvSpPr>
          <p:nvPr>
            <p:ph type="ctrTitle" idx="14"/>
          </p:nvPr>
        </p:nvSpPr>
        <p:spPr>
          <a:xfrm>
            <a:off x="426370" y="2461871"/>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Spectral Clustering</a:t>
            </a:r>
            <a:endParaRPr dirty="0"/>
          </a:p>
        </p:txBody>
      </p:sp>
      <p:sp>
        <p:nvSpPr>
          <p:cNvPr id="178" name="Google Shape;178;p35"/>
          <p:cNvSpPr txBox="1">
            <a:spLocks noGrp="1"/>
          </p:cNvSpPr>
          <p:nvPr>
            <p:ph type="ctrTitle" idx="16"/>
          </p:nvPr>
        </p:nvSpPr>
        <p:spPr>
          <a:xfrm>
            <a:off x="6743330" y="3129235"/>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Comparison of performance</a:t>
            </a:r>
            <a:endParaRPr dirty="0"/>
          </a:p>
        </p:txBody>
      </p:sp>
      <p:sp>
        <p:nvSpPr>
          <p:cNvPr id="182" name="Google Shape;182;p35"/>
          <p:cNvSpPr txBox="1">
            <a:spLocks noGrp="1"/>
          </p:cNvSpPr>
          <p:nvPr>
            <p:ph type="ctrTitle" idx="20"/>
          </p:nvPr>
        </p:nvSpPr>
        <p:spPr>
          <a:xfrm>
            <a:off x="6743330" y="3857550"/>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Inference</a:t>
            </a:r>
            <a:endParaRPr dirty="0"/>
          </a:p>
        </p:txBody>
      </p:sp>
      <p:cxnSp>
        <p:nvCxnSpPr>
          <p:cNvPr id="184" name="Google Shape;184;p35"/>
          <p:cNvCxnSpPr/>
          <p:nvPr/>
        </p:nvCxnSpPr>
        <p:spPr>
          <a:xfrm>
            <a:off x="3297225" y="0"/>
            <a:ext cx="0" cy="2393700"/>
          </a:xfrm>
          <a:prstGeom prst="straightConnector1">
            <a:avLst/>
          </a:prstGeom>
          <a:noFill/>
          <a:ln w="9525" cap="flat" cmpd="sng">
            <a:solidFill>
              <a:srgbClr val="595959"/>
            </a:solidFill>
            <a:prstDash val="solid"/>
            <a:round/>
            <a:headEnd type="none" w="med" len="med"/>
            <a:tailEnd type="none" w="med" len="med"/>
          </a:ln>
        </p:spPr>
      </p:cxnSp>
      <p:cxnSp>
        <p:nvCxnSpPr>
          <p:cNvPr id="185" name="Google Shape;185;p35"/>
          <p:cNvCxnSpPr/>
          <p:nvPr/>
        </p:nvCxnSpPr>
        <p:spPr>
          <a:xfrm>
            <a:off x="5861950" y="3131400"/>
            <a:ext cx="0" cy="2030100"/>
          </a:xfrm>
          <a:prstGeom prst="straightConnector1">
            <a:avLst/>
          </a:prstGeom>
          <a:noFill/>
          <a:ln w="9525" cap="flat" cmpd="sng">
            <a:solidFill>
              <a:srgbClr val="595959"/>
            </a:solidFill>
            <a:prstDash val="solid"/>
            <a:round/>
            <a:headEnd type="none" w="med" len="med"/>
            <a:tailEnd type="none" w="med" len="med"/>
          </a:ln>
        </p:spPr>
      </p:cxnSp>
      <p:sp>
        <p:nvSpPr>
          <p:cNvPr id="17" name="Google Shape;180;p35">
            <a:extLst>
              <a:ext uri="{FF2B5EF4-FFF2-40B4-BE49-F238E27FC236}">
                <a16:creationId xmlns:a16="http://schemas.microsoft.com/office/drawing/2014/main" id="{7497EAF7-EBD8-F842-92D8-F3D5FE04417E}"/>
              </a:ext>
            </a:extLst>
          </p:cNvPr>
          <p:cNvSpPr txBox="1">
            <a:spLocks/>
          </p:cNvSpPr>
          <p:nvPr/>
        </p:nvSpPr>
        <p:spPr>
          <a:xfrm>
            <a:off x="6743330" y="2014265"/>
            <a:ext cx="1974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1400"/>
              <a:buFont typeface="Exo 2"/>
              <a:buNone/>
              <a:defRPr sz="14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2pPr>
            <a:lvl3pPr marR="0" lvl="2"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3pPr>
            <a:lvl4pPr marR="0" lvl="3"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4pPr>
            <a:lvl5pPr marR="0" lvl="4"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5pPr>
            <a:lvl6pPr marR="0" lvl="5"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6pPr>
            <a:lvl7pPr marR="0" lvl="6"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7pPr>
            <a:lvl8pPr marR="0" lvl="7"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8pPr>
            <a:lvl9pPr marR="0" lvl="8"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9pPr>
          </a:lstStyle>
          <a:p>
            <a:r>
              <a:rPr lang="en-IN" dirty="0"/>
              <a:t>Results</a:t>
            </a:r>
          </a:p>
        </p:txBody>
      </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F5EEEF8-C339-1D4E-A07E-8F93B9BACF75}"/>
              </a:ext>
            </a:extLst>
          </p:cNvPr>
          <p:cNvSpPr txBox="1"/>
          <p:nvPr/>
        </p:nvSpPr>
        <p:spPr>
          <a:xfrm>
            <a:off x="3094182" y="129309"/>
            <a:ext cx="5908990" cy="584775"/>
          </a:xfrm>
          <a:prstGeom prst="rect">
            <a:avLst/>
          </a:prstGeom>
          <a:noFill/>
        </p:spPr>
        <p:txBody>
          <a:bodyPr wrap="none" rtlCol="0">
            <a:spAutoFit/>
          </a:bodyPr>
          <a:lstStyle/>
          <a:p>
            <a:r>
              <a:rPr lang="en-IN" sz="1600" dirty="0">
                <a:latin typeface="Roboto" panose="02000000000000000000" pitchFamily="2" charset="0"/>
                <a:ea typeface="Roboto" panose="02000000000000000000" pitchFamily="2" charset="0"/>
              </a:rPr>
              <a:t>A typical implementation consists of three fundamental steps:-</a:t>
            </a:r>
          </a:p>
          <a:p>
            <a:endParaRPr lang="en-US" sz="1600" dirty="0">
              <a:latin typeface="Roboto" panose="02000000000000000000" pitchFamily="2" charset="0"/>
              <a:ea typeface="Roboto" panose="02000000000000000000" pitchFamily="2" charset="0"/>
            </a:endParaRPr>
          </a:p>
        </p:txBody>
      </p:sp>
      <p:sp>
        <p:nvSpPr>
          <p:cNvPr id="5" name="TextBox 4">
            <a:extLst>
              <a:ext uri="{FF2B5EF4-FFF2-40B4-BE49-F238E27FC236}">
                <a16:creationId xmlns:a16="http://schemas.microsoft.com/office/drawing/2014/main" id="{F6EAB6F1-2D70-094D-ABB3-5ED0B0F35057}"/>
              </a:ext>
            </a:extLst>
          </p:cNvPr>
          <p:cNvSpPr txBox="1"/>
          <p:nvPr/>
        </p:nvSpPr>
        <p:spPr>
          <a:xfrm>
            <a:off x="3094182" y="714084"/>
            <a:ext cx="5634182" cy="4832092"/>
          </a:xfrm>
          <a:prstGeom prst="rect">
            <a:avLst/>
          </a:prstGeom>
          <a:noFill/>
        </p:spPr>
        <p:txBody>
          <a:bodyPr wrap="square" rtlCol="0">
            <a:spAutoFit/>
          </a:bodyPr>
          <a:lstStyle/>
          <a:p>
            <a:pPr marL="285750" indent="-285750">
              <a:buFont typeface="Wingdings" pitchFamily="2" charset="2"/>
              <a:buChar char="ü"/>
            </a:pPr>
            <a:r>
              <a:rPr lang="en-IN" b="1" dirty="0">
                <a:latin typeface="Roboto" panose="02000000000000000000" pitchFamily="2" charset="0"/>
                <a:ea typeface="Roboto" panose="02000000000000000000" pitchFamily="2" charset="0"/>
              </a:rPr>
              <a:t>Building the Similarity Graph:</a:t>
            </a:r>
            <a:r>
              <a:rPr lang="en-IN" dirty="0">
                <a:latin typeface="Roboto" panose="02000000000000000000" pitchFamily="2" charset="0"/>
                <a:ea typeface="Roboto" panose="02000000000000000000" pitchFamily="2" charset="0"/>
              </a:rPr>
              <a:t> This step builds the Similarity Graph in the form of an adjacency matrix which is represented by A. The adjacency matrix can be built in two ways</a:t>
            </a:r>
          </a:p>
          <a:p>
            <a:r>
              <a:rPr lang="en-IN" dirty="0">
                <a:latin typeface="Roboto" panose="02000000000000000000" pitchFamily="2" charset="0"/>
                <a:ea typeface="Roboto" panose="02000000000000000000" pitchFamily="2" charset="0"/>
              </a:rPr>
              <a:t>             </a:t>
            </a:r>
          </a:p>
          <a:p>
            <a:r>
              <a:rPr lang="en-IN" dirty="0">
                <a:latin typeface="Roboto" panose="02000000000000000000" pitchFamily="2" charset="0"/>
                <a:ea typeface="Roboto" panose="02000000000000000000" pitchFamily="2" charset="0"/>
              </a:rPr>
              <a:t>         1.Epsilon-neighbourhood Graph</a:t>
            </a:r>
          </a:p>
          <a:p>
            <a:r>
              <a:rPr lang="en-IN" dirty="0">
                <a:latin typeface="Roboto" panose="02000000000000000000" pitchFamily="2" charset="0"/>
                <a:ea typeface="Roboto" panose="02000000000000000000" pitchFamily="2" charset="0"/>
              </a:rPr>
              <a:t>         2.K-Nearest Neighbours   </a:t>
            </a:r>
          </a:p>
          <a:p>
            <a:endParaRPr lang="en-IN" dirty="0">
              <a:latin typeface="Roboto" panose="02000000000000000000" pitchFamily="2" charset="0"/>
              <a:ea typeface="Roboto" panose="02000000000000000000" pitchFamily="2" charset="0"/>
            </a:endParaRPr>
          </a:p>
          <a:p>
            <a:pPr marL="285750" indent="-285750">
              <a:buFont typeface="Wingdings" pitchFamily="2" charset="2"/>
              <a:buChar char="ü"/>
            </a:pPr>
            <a:r>
              <a:rPr lang="en-IN" b="1" dirty="0">
                <a:latin typeface="Roboto" panose="02000000000000000000" pitchFamily="2" charset="0"/>
                <a:ea typeface="Roboto" panose="02000000000000000000" pitchFamily="2" charset="0"/>
              </a:rPr>
              <a:t>Projecting the data onto a lower Dimensional Space:</a:t>
            </a:r>
            <a:r>
              <a:rPr lang="en-IN" dirty="0">
                <a:latin typeface="Roboto" panose="02000000000000000000" pitchFamily="2" charset="0"/>
                <a:ea typeface="Roboto" panose="02000000000000000000" pitchFamily="2" charset="0"/>
              </a:rPr>
              <a:t>  This step is done to account for the possibility that members of the same cluster may be far away in the given dimensional space.</a:t>
            </a:r>
          </a:p>
          <a:p>
            <a:pPr marL="285750" indent="-285750">
              <a:buFont typeface="Wingdings" pitchFamily="2" charset="2"/>
              <a:buChar char="ü"/>
            </a:pPr>
            <a:endParaRPr lang="en-IN" dirty="0">
              <a:latin typeface="Roboto" panose="02000000000000000000" pitchFamily="2" charset="0"/>
              <a:ea typeface="Roboto" panose="02000000000000000000" pitchFamily="2" charset="0"/>
            </a:endParaRPr>
          </a:p>
          <a:p>
            <a:pPr marL="285750" indent="-285750">
              <a:buFont typeface="Wingdings" pitchFamily="2" charset="2"/>
              <a:buChar char="ü"/>
            </a:pPr>
            <a:endParaRPr lang="en-IN" dirty="0">
              <a:latin typeface="Roboto" panose="02000000000000000000" pitchFamily="2" charset="0"/>
              <a:ea typeface="Roboto" panose="02000000000000000000" pitchFamily="2" charset="0"/>
            </a:endParaRPr>
          </a:p>
          <a:p>
            <a:pPr marL="285750" indent="-285750">
              <a:buFont typeface="Wingdings" pitchFamily="2" charset="2"/>
              <a:buChar char="ü"/>
            </a:pPr>
            <a:endParaRPr lang="en-IN" dirty="0">
              <a:latin typeface="Roboto" panose="02000000000000000000" pitchFamily="2" charset="0"/>
              <a:ea typeface="Roboto" panose="02000000000000000000" pitchFamily="2" charset="0"/>
            </a:endParaRPr>
          </a:p>
          <a:p>
            <a:pPr marL="285750" indent="-285750">
              <a:buFont typeface="Wingdings" pitchFamily="2" charset="2"/>
              <a:buChar char="ü"/>
            </a:pPr>
            <a:r>
              <a:rPr lang="en-IN" dirty="0">
                <a:latin typeface="Roboto" panose="02000000000000000000" pitchFamily="2" charset="0"/>
                <a:ea typeface="Roboto" panose="02000000000000000000" pitchFamily="2" charset="0"/>
              </a:rPr>
              <a:t>The degree matrix is defined as follows:-</a:t>
            </a:r>
          </a:p>
          <a:p>
            <a:pPr marL="285750" indent="-285750">
              <a:buFont typeface="Wingdings" pitchFamily="2" charset="2"/>
              <a:buChar char="ü"/>
            </a:pPr>
            <a:endParaRPr lang="en-IN" dirty="0">
              <a:latin typeface="Roboto" panose="02000000000000000000" pitchFamily="2" charset="0"/>
              <a:ea typeface="Roboto" panose="02000000000000000000" pitchFamily="2" charset="0"/>
            </a:endParaRPr>
          </a:p>
          <a:p>
            <a:pPr marL="285750" indent="-285750">
              <a:buFont typeface="Wingdings" pitchFamily="2" charset="2"/>
              <a:buChar char="ü"/>
            </a:pPr>
            <a:endParaRPr lang="en-IN" dirty="0">
              <a:latin typeface="Roboto" panose="02000000000000000000" pitchFamily="2" charset="0"/>
              <a:ea typeface="Roboto" panose="02000000000000000000" pitchFamily="2" charset="0"/>
            </a:endParaRPr>
          </a:p>
          <a:p>
            <a:pPr marL="285750" indent="-285750">
              <a:buFont typeface="Wingdings" pitchFamily="2" charset="2"/>
              <a:buChar char="ü"/>
            </a:pPr>
            <a:endParaRPr lang="en-IN" dirty="0">
              <a:latin typeface="Roboto" panose="02000000000000000000" pitchFamily="2" charset="0"/>
              <a:ea typeface="Roboto" panose="02000000000000000000" pitchFamily="2" charset="0"/>
            </a:endParaRPr>
          </a:p>
          <a:p>
            <a:pPr marL="285750" indent="-285750">
              <a:buFont typeface="Wingdings" pitchFamily="2" charset="2"/>
              <a:buChar char="ü"/>
            </a:pPr>
            <a:r>
              <a:rPr lang="en-IN" dirty="0">
                <a:latin typeface="Roboto" panose="02000000000000000000" pitchFamily="2" charset="0"/>
                <a:ea typeface="Roboto" panose="02000000000000000000" pitchFamily="2" charset="0"/>
              </a:rPr>
              <a:t>Thus the Graph Laplacian Matrix is defined as:-</a:t>
            </a:r>
          </a:p>
          <a:p>
            <a:pPr algn="ctr"/>
            <a:endParaRPr lang="en-IN" dirty="0">
              <a:latin typeface="Roboto" panose="02000000000000000000" pitchFamily="2" charset="0"/>
              <a:ea typeface="Roboto" panose="02000000000000000000" pitchFamily="2" charset="0"/>
            </a:endParaRPr>
          </a:p>
          <a:p>
            <a:pPr algn="ctr"/>
            <a:endParaRPr lang="en-IN" dirty="0">
              <a:latin typeface="Roboto" panose="02000000000000000000" pitchFamily="2" charset="0"/>
              <a:ea typeface="Roboto" panose="02000000000000000000" pitchFamily="2" charset="0"/>
            </a:endParaRPr>
          </a:p>
          <a:p>
            <a:pPr marL="285750" indent="-285750">
              <a:buFont typeface="Wingdings" pitchFamily="2" charset="2"/>
              <a:buChar char="ü"/>
            </a:pPr>
            <a:endParaRPr lang="en-IN" dirty="0">
              <a:latin typeface="Roboto" panose="02000000000000000000" pitchFamily="2" charset="0"/>
              <a:ea typeface="Roboto" panose="02000000000000000000" pitchFamily="2" charset="0"/>
            </a:endParaRPr>
          </a:p>
          <a:p>
            <a:r>
              <a:rPr lang="en-US" dirty="0">
                <a:latin typeface="Roboto" panose="02000000000000000000" pitchFamily="2" charset="0"/>
                <a:ea typeface="Roboto" panose="02000000000000000000" pitchFamily="2" charset="0"/>
              </a:rPr>
              <a:t>             </a:t>
            </a:r>
            <a:endParaRPr lang="en-IN" dirty="0">
              <a:latin typeface="Roboto" panose="02000000000000000000" pitchFamily="2" charset="0"/>
              <a:ea typeface="Roboto" panose="02000000000000000000" pitchFamily="2" charset="0"/>
            </a:endParaRPr>
          </a:p>
        </p:txBody>
      </p:sp>
      <p:pic>
        <p:nvPicPr>
          <p:cNvPr id="7" name="Graphic 6">
            <a:extLst>
              <a:ext uri="{FF2B5EF4-FFF2-40B4-BE49-F238E27FC236}">
                <a16:creationId xmlns:a16="http://schemas.microsoft.com/office/drawing/2014/main" id="{7524596A-8057-5646-BBE6-8B6FCFA92E6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72629" y="3061855"/>
            <a:ext cx="1779154" cy="246053"/>
          </a:xfrm>
          <a:prstGeom prst="rect">
            <a:avLst/>
          </a:prstGeom>
        </p:spPr>
      </p:pic>
      <p:pic>
        <p:nvPicPr>
          <p:cNvPr id="9" name="Graphic 8">
            <a:extLst>
              <a:ext uri="{FF2B5EF4-FFF2-40B4-BE49-F238E27FC236}">
                <a16:creationId xmlns:a16="http://schemas.microsoft.com/office/drawing/2014/main" id="{D0886933-C17B-B647-B23A-A7BF78AA04F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72629" y="3883892"/>
            <a:ext cx="1542560" cy="527718"/>
          </a:xfrm>
          <a:prstGeom prst="rect">
            <a:avLst/>
          </a:prstGeom>
        </p:spPr>
      </p:pic>
      <p:pic>
        <p:nvPicPr>
          <p:cNvPr id="11" name="Graphic 10">
            <a:extLst>
              <a:ext uri="{FF2B5EF4-FFF2-40B4-BE49-F238E27FC236}">
                <a16:creationId xmlns:a16="http://schemas.microsoft.com/office/drawing/2014/main" id="{BCB429B9-3188-7A4A-A58D-80F87B4EDC7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03549" y="4765385"/>
            <a:ext cx="864742" cy="133037"/>
          </a:xfrm>
          <a:prstGeom prst="rect">
            <a:avLst/>
          </a:prstGeom>
        </p:spPr>
      </p:pic>
    </p:spTree>
    <p:extLst>
      <p:ext uri="{BB962C8B-B14F-4D97-AF65-F5344CB8AC3E}">
        <p14:creationId xmlns:p14="http://schemas.microsoft.com/office/powerpoint/2010/main" val="378095045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B621431-9777-4D44-99AC-CC001E70301B}"/>
              </a:ext>
            </a:extLst>
          </p:cNvPr>
          <p:cNvSpPr>
            <a:spLocks noGrp="1"/>
          </p:cNvSpPr>
          <p:nvPr>
            <p:ph type="subTitle" idx="1"/>
          </p:nvPr>
        </p:nvSpPr>
        <p:spPr>
          <a:xfrm>
            <a:off x="2367864" y="300698"/>
            <a:ext cx="3983400" cy="1070400"/>
          </a:xfrm>
        </p:spPr>
        <p:txBody>
          <a:bodyPr/>
          <a:lstStyle/>
          <a:p>
            <a:pPr algn="just">
              <a:buFont typeface="Wingdings" pitchFamily="2" charset="2"/>
              <a:buChar char="ü"/>
            </a:pPr>
            <a:r>
              <a:rPr lang="en-IN" dirty="0"/>
              <a:t>This Matrix is then normalized for mathematical efficiency. To reduce the dimensions, first, the eigenvalues and the respective eigenvectors are calculated.</a:t>
            </a:r>
          </a:p>
          <a:p>
            <a:pPr algn="just"/>
            <a:endParaRPr lang="en-IN" dirty="0"/>
          </a:p>
          <a:p>
            <a:pPr marL="438150" indent="-285750" algn="just">
              <a:buFont typeface="Wingdings" pitchFamily="2" charset="2"/>
              <a:buChar char="ü"/>
            </a:pPr>
            <a:r>
              <a:rPr lang="en-IN" dirty="0"/>
              <a:t>If the number of clusters is k then the first k eigenvalues and their eigen-vectors are taken and stacked into a matrix such that the eigen-vectors are the columns</a:t>
            </a:r>
          </a:p>
          <a:p>
            <a:pPr marL="438150" indent="-285750" algn="just">
              <a:buFont typeface="Wingdings" pitchFamily="2" charset="2"/>
              <a:buChar char="ü"/>
            </a:pPr>
            <a:endParaRPr lang="en-IN" dirty="0"/>
          </a:p>
          <a:p>
            <a:pPr marL="438150" indent="-285750" algn="just">
              <a:buFont typeface="Wingdings" pitchFamily="2" charset="2"/>
              <a:buChar char="ü"/>
            </a:pPr>
            <a:r>
              <a:rPr lang="en-IN" b="1" dirty="0"/>
              <a:t>Clustering the Data: </a:t>
            </a:r>
            <a:r>
              <a:rPr lang="en-IN" dirty="0"/>
              <a:t>This process mainly involves clustering the reduced data by using any traditional clustering technique – typically K-Means Clustering. </a:t>
            </a:r>
          </a:p>
          <a:p>
            <a:pPr marL="438150" indent="-285750" algn="just">
              <a:buFont typeface="Wingdings" pitchFamily="2" charset="2"/>
              <a:buChar char="ü"/>
            </a:pPr>
            <a:endParaRPr lang="en-IN" dirty="0"/>
          </a:p>
          <a:p>
            <a:pPr marL="438150" indent="-285750" algn="just">
              <a:buFont typeface="Wingdings" pitchFamily="2" charset="2"/>
              <a:buChar char="ü"/>
            </a:pPr>
            <a:r>
              <a:rPr lang="en-IN" dirty="0"/>
              <a:t>First, each node is assigned a row of the normalized of the Graph Laplacian Matrix. Then this data is clustered using any traditional technique. To transform the clustering result, the node identifier is retained..</a:t>
            </a:r>
            <a:endParaRPr lang="en-US" dirty="0"/>
          </a:p>
        </p:txBody>
      </p:sp>
    </p:spTree>
    <p:extLst>
      <p:ext uri="{BB962C8B-B14F-4D97-AF65-F5344CB8AC3E}">
        <p14:creationId xmlns:p14="http://schemas.microsoft.com/office/powerpoint/2010/main" val="185560846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6"/>
          <p:cNvSpPr txBox="1">
            <a:spLocks noGrp="1"/>
          </p:cNvSpPr>
          <p:nvPr>
            <p:ph type="ctrTitle"/>
          </p:nvPr>
        </p:nvSpPr>
        <p:spPr>
          <a:xfrm flipH="1">
            <a:off x="1213638" y="3933562"/>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Results</a:t>
            </a:r>
          </a:p>
        </p:txBody>
      </p:sp>
      <p:sp>
        <p:nvSpPr>
          <p:cNvPr id="192" name="Google Shape;192;p36"/>
          <p:cNvSpPr txBox="1">
            <a:spLocks noGrp="1"/>
          </p:cNvSpPr>
          <p:nvPr>
            <p:ph type="title" idx="2"/>
          </p:nvPr>
        </p:nvSpPr>
        <p:spPr>
          <a:xfrm flipH="1">
            <a:off x="1053311" y="2849169"/>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cxnSp>
        <p:nvCxnSpPr>
          <p:cNvPr id="194" name="Google Shape;194;p36"/>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7796358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1F4F8B-5B80-844D-998A-C320B1D13A11}"/>
              </a:ext>
            </a:extLst>
          </p:cNvPr>
          <p:cNvSpPr>
            <a:spLocks noGrp="1"/>
          </p:cNvSpPr>
          <p:nvPr>
            <p:ph type="ctrTitle"/>
          </p:nvPr>
        </p:nvSpPr>
        <p:spPr>
          <a:xfrm>
            <a:off x="1964850" y="0"/>
            <a:ext cx="5214300" cy="946200"/>
          </a:xfrm>
        </p:spPr>
        <p:txBody>
          <a:bodyPr/>
          <a:lstStyle/>
          <a:p>
            <a:r>
              <a:rPr lang="en-US" dirty="0"/>
              <a:t>K means Vs Spectral Clustering</a:t>
            </a:r>
          </a:p>
        </p:txBody>
      </p:sp>
      <p:pic>
        <p:nvPicPr>
          <p:cNvPr id="7" name="Picture 6">
            <a:extLst>
              <a:ext uri="{FF2B5EF4-FFF2-40B4-BE49-F238E27FC236}">
                <a16:creationId xmlns:a16="http://schemas.microsoft.com/office/drawing/2014/main" id="{4AE4D345-5F2F-E8A4-2740-DA31A3F7CBD3}"/>
              </a:ext>
            </a:extLst>
          </p:cNvPr>
          <p:cNvPicPr>
            <a:picLocks noChangeAspect="1"/>
          </p:cNvPicPr>
          <p:nvPr/>
        </p:nvPicPr>
        <p:blipFill>
          <a:blip r:embed="rId2"/>
          <a:stretch>
            <a:fillRect/>
          </a:stretch>
        </p:blipFill>
        <p:spPr>
          <a:xfrm>
            <a:off x="4314056" y="1089632"/>
            <a:ext cx="4507706" cy="3263392"/>
          </a:xfrm>
          <a:prstGeom prst="rect">
            <a:avLst/>
          </a:prstGeom>
        </p:spPr>
      </p:pic>
      <p:pic>
        <p:nvPicPr>
          <p:cNvPr id="10" name="Picture 9">
            <a:extLst>
              <a:ext uri="{FF2B5EF4-FFF2-40B4-BE49-F238E27FC236}">
                <a16:creationId xmlns:a16="http://schemas.microsoft.com/office/drawing/2014/main" id="{2B2D8DD4-9141-B9D7-B137-26797CA8212E}"/>
              </a:ext>
            </a:extLst>
          </p:cNvPr>
          <p:cNvPicPr>
            <a:picLocks noChangeAspect="1"/>
          </p:cNvPicPr>
          <p:nvPr/>
        </p:nvPicPr>
        <p:blipFill>
          <a:blip r:embed="rId3"/>
          <a:stretch>
            <a:fillRect/>
          </a:stretch>
        </p:blipFill>
        <p:spPr>
          <a:xfrm>
            <a:off x="-41053" y="1089632"/>
            <a:ext cx="4355109" cy="3107429"/>
          </a:xfrm>
          <a:prstGeom prst="rect">
            <a:avLst/>
          </a:prstGeom>
        </p:spPr>
      </p:pic>
    </p:spTree>
    <p:extLst>
      <p:ext uri="{BB962C8B-B14F-4D97-AF65-F5344CB8AC3E}">
        <p14:creationId xmlns:p14="http://schemas.microsoft.com/office/powerpoint/2010/main" val="418857086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1F4F8B-5B80-844D-998A-C320B1D13A11}"/>
              </a:ext>
            </a:extLst>
          </p:cNvPr>
          <p:cNvSpPr>
            <a:spLocks noGrp="1"/>
          </p:cNvSpPr>
          <p:nvPr>
            <p:ph type="ctrTitle"/>
          </p:nvPr>
        </p:nvSpPr>
        <p:spPr>
          <a:xfrm>
            <a:off x="1964850" y="0"/>
            <a:ext cx="5214300" cy="946200"/>
          </a:xfrm>
        </p:spPr>
        <p:txBody>
          <a:bodyPr/>
          <a:lstStyle/>
          <a:p>
            <a:r>
              <a:rPr lang="en-US" dirty="0"/>
              <a:t>K means Vs Spectral Clustering</a:t>
            </a:r>
          </a:p>
        </p:txBody>
      </p:sp>
      <p:pic>
        <p:nvPicPr>
          <p:cNvPr id="9" name="Picture 8" descr="Chart, diagram, radar chart&#10;&#10;Description automatically generated">
            <a:extLst>
              <a:ext uri="{FF2B5EF4-FFF2-40B4-BE49-F238E27FC236}">
                <a16:creationId xmlns:a16="http://schemas.microsoft.com/office/drawing/2014/main" id="{73808A9C-E216-3048-9093-BFB55573433A}"/>
              </a:ext>
            </a:extLst>
          </p:cNvPr>
          <p:cNvPicPr>
            <a:picLocks noChangeAspect="1"/>
          </p:cNvPicPr>
          <p:nvPr/>
        </p:nvPicPr>
        <p:blipFill>
          <a:blip r:embed="rId2"/>
          <a:stretch>
            <a:fillRect/>
          </a:stretch>
        </p:blipFill>
        <p:spPr>
          <a:xfrm>
            <a:off x="326987" y="946200"/>
            <a:ext cx="4039779" cy="2902576"/>
          </a:xfrm>
          <a:prstGeom prst="rect">
            <a:avLst/>
          </a:prstGeom>
        </p:spPr>
      </p:pic>
      <p:pic>
        <p:nvPicPr>
          <p:cNvPr id="6" name="Picture 5" descr="Circle&#10;&#10;Description automatically generated with low confidence">
            <a:extLst>
              <a:ext uri="{FF2B5EF4-FFF2-40B4-BE49-F238E27FC236}">
                <a16:creationId xmlns:a16="http://schemas.microsoft.com/office/drawing/2014/main" id="{B075D2E0-EF4B-F343-B72F-D0433E8E5ED5}"/>
              </a:ext>
            </a:extLst>
          </p:cNvPr>
          <p:cNvPicPr>
            <a:picLocks noChangeAspect="1"/>
          </p:cNvPicPr>
          <p:nvPr/>
        </p:nvPicPr>
        <p:blipFill rotWithShape="1">
          <a:blip r:embed="rId3"/>
          <a:srcRect t="50000"/>
          <a:stretch/>
        </p:blipFill>
        <p:spPr>
          <a:xfrm>
            <a:off x="4479335" y="946200"/>
            <a:ext cx="4337678" cy="2902576"/>
          </a:xfrm>
          <a:prstGeom prst="rect">
            <a:avLst/>
          </a:prstGeom>
        </p:spPr>
      </p:pic>
    </p:spTree>
    <p:extLst>
      <p:ext uri="{BB962C8B-B14F-4D97-AF65-F5344CB8AC3E}">
        <p14:creationId xmlns:p14="http://schemas.microsoft.com/office/powerpoint/2010/main" val="158567014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1F4F8B-5B80-844D-998A-C320B1D13A11}"/>
              </a:ext>
            </a:extLst>
          </p:cNvPr>
          <p:cNvSpPr>
            <a:spLocks noGrp="1"/>
          </p:cNvSpPr>
          <p:nvPr>
            <p:ph type="ctrTitle"/>
          </p:nvPr>
        </p:nvSpPr>
        <p:spPr>
          <a:xfrm>
            <a:off x="1964850" y="0"/>
            <a:ext cx="5214300" cy="946200"/>
          </a:xfrm>
        </p:spPr>
        <p:txBody>
          <a:bodyPr/>
          <a:lstStyle/>
          <a:p>
            <a:r>
              <a:rPr lang="en-US" dirty="0"/>
              <a:t>K means Vs Spectral Clustering</a:t>
            </a:r>
          </a:p>
        </p:txBody>
      </p:sp>
      <p:pic>
        <p:nvPicPr>
          <p:cNvPr id="3" name="Picture 2">
            <a:extLst>
              <a:ext uri="{FF2B5EF4-FFF2-40B4-BE49-F238E27FC236}">
                <a16:creationId xmlns:a16="http://schemas.microsoft.com/office/drawing/2014/main" id="{63EE180A-2E03-0F29-FAAA-35F062B8BEF9}"/>
              </a:ext>
            </a:extLst>
          </p:cNvPr>
          <p:cNvPicPr>
            <a:picLocks noChangeAspect="1"/>
          </p:cNvPicPr>
          <p:nvPr/>
        </p:nvPicPr>
        <p:blipFill>
          <a:blip r:embed="rId2"/>
          <a:stretch>
            <a:fillRect/>
          </a:stretch>
        </p:blipFill>
        <p:spPr>
          <a:xfrm>
            <a:off x="0" y="1044416"/>
            <a:ext cx="4377700" cy="3123548"/>
          </a:xfrm>
          <a:prstGeom prst="rect">
            <a:avLst/>
          </a:prstGeom>
        </p:spPr>
      </p:pic>
      <p:pic>
        <p:nvPicPr>
          <p:cNvPr id="7" name="Picture 6">
            <a:extLst>
              <a:ext uri="{FF2B5EF4-FFF2-40B4-BE49-F238E27FC236}">
                <a16:creationId xmlns:a16="http://schemas.microsoft.com/office/drawing/2014/main" id="{F7073648-CB35-D2B7-ED51-B7B2FE5C18C7}"/>
              </a:ext>
            </a:extLst>
          </p:cNvPr>
          <p:cNvPicPr>
            <a:picLocks noChangeAspect="1"/>
          </p:cNvPicPr>
          <p:nvPr/>
        </p:nvPicPr>
        <p:blipFill>
          <a:blip r:embed="rId3"/>
          <a:stretch>
            <a:fillRect/>
          </a:stretch>
        </p:blipFill>
        <p:spPr>
          <a:xfrm>
            <a:off x="4292640" y="1053982"/>
            <a:ext cx="4695416" cy="3263314"/>
          </a:xfrm>
          <a:prstGeom prst="rect">
            <a:avLst/>
          </a:prstGeom>
        </p:spPr>
      </p:pic>
    </p:spTree>
    <p:extLst>
      <p:ext uri="{BB962C8B-B14F-4D97-AF65-F5344CB8AC3E}">
        <p14:creationId xmlns:p14="http://schemas.microsoft.com/office/powerpoint/2010/main" val="408733735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4648288F-457B-8B47-B903-A8602E6CA136}"/>
              </a:ext>
            </a:extLst>
          </p:cNvPr>
          <p:cNvPicPr>
            <a:picLocks noChangeAspect="1"/>
          </p:cNvPicPr>
          <p:nvPr/>
        </p:nvPicPr>
        <p:blipFill>
          <a:blip r:embed="rId2"/>
          <a:stretch>
            <a:fillRect/>
          </a:stretch>
        </p:blipFill>
        <p:spPr>
          <a:xfrm>
            <a:off x="2722328" y="927904"/>
            <a:ext cx="3873025" cy="2722418"/>
          </a:xfrm>
          <a:prstGeom prst="rect">
            <a:avLst/>
          </a:prstGeom>
        </p:spPr>
      </p:pic>
    </p:spTree>
    <p:extLst>
      <p:ext uri="{BB962C8B-B14F-4D97-AF65-F5344CB8AC3E}">
        <p14:creationId xmlns:p14="http://schemas.microsoft.com/office/powerpoint/2010/main" val="421266903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81C224F1-E072-EA44-8652-D2ED44B45935}"/>
              </a:ext>
            </a:extLst>
          </p:cNvPr>
          <p:cNvPicPr>
            <a:picLocks noChangeAspect="1"/>
          </p:cNvPicPr>
          <p:nvPr/>
        </p:nvPicPr>
        <p:blipFill>
          <a:blip r:embed="rId2"/>
          <a:stretch>
            <a:fillRect/>
          </a:stretch>
        </p:blipFill>
        <p:spPr>
          <a:xfrm>
            <a:off x="515929" y="1009073"/>
            <a:ext cx="3923065" cy="2700292"/>
          </a:xfrm>
          <a:prstGeom prst="rect">
            <a:avLst/>
          </a:prstGeom>
        </p:spPr>
      </p:pic>
      <p:pic>
        <p:nvPicPr>
          <p:cNvPr id="4" name="Picture 3" descr="Chart, scatter chart&#10;&#10;Description automatically generated">
            <a:extLst>
              <a:ext uri="{FF2B5EF4-FFF2-40B4-BE49-F238E27FC236}">
                <a16:creationId xmlns:a16="http://schemas.microsoft.com/office/drawing/2014/main" id="{398BEA39-063D-CE4F-8D16-E1736B50403F}"/>
              </a:ext>
            </a:extLst>
          </p:cNvPr>
          <p:cNvPicPr>
            <a:picLocks noChangeAspect="1"/>
          </p:cNvPicPr>
          <p:nvPr/>
        </p:nvPicPr>
        <p:blipFill rotWithShape="1">
          <a:blip r:embed="rId3"/>
          <a:srcRect t="47015"/>
          <a:stretch/>
        </p:blipFill>
        <p:spPr>
          <a:xfrm>
            <a:off x="4705007" y="1009073"/>
            <a:ext cx="3923063" cy="2700292"/>
          </a:xfrm>
          <a:prstGeom prst="rect">
            <a:avLst/>
          </a:prstGeom>
        </p:spPr>
      </p:pic>
    </p:spTree>
    <p:extLst>
      <p:ext uri="{BB962C8B-B14F-4D97-AF65-F5344CB8AC3E}">
        <p14:creationId xmlns:p14="http://schemas.microsoft.com/office/powerpoint/2010/main" val="330532386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4"/>
          <p:cNvSpPr txBox="1">
            <a:spLocks noGrp="1"/>
          </p:cNvSpPr>
          <p:nvPr>
            <p:ph type="ctrTitle"/>
          </p:nvPr>
        </p:nvSpPr>
        <p:spPr>
          <a:xfrm flipH="1">
            <a:off x="2894240" y="246110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Comparison of </a:t>
            </a:r>
            <a:br>
              <a:rPr lang="en-US" dirty="0"/>
            </a:br>
            <a:r>
              <a:rPr lang="en-US" dirty="0"/>
              <a:t>Performance</a:t>
            </a:r>
            <a:endParaRPr dirty="0"/>
          </a:p>
        </p:txBody>
      </p:sp>
      <p:sp>
        <p:nvSpPr>
          <p:cNvPr id="346" name="Google Shape;346;p44"/>
          <p:cNvSpPr txBox="1">
            <a:spLocks noGrp="1"/>
          </p:cNvSpPr>
          <p:nvPr>
            <p:ph type="title" idx="2"/>
          </p:nvPr>
        </p:nvSpPr>
        <p:spPr>
          <a:xfrm flipH="1">
            <a:off x="5012175" y="1564808"/>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05</a:t>
            </a:r>
            <a:endParaRPr dirty="0"/>
          </a:p>
        </p:txBody>
      </p:sp>
      <p:cxnSp>
        <p:nvCxnSpPr>
          <p:cNvPr id="347" name="Google Shape;347;p44"/>
          <p:cNvCxnSpPr/>
          <p:nvPr/>
        </p:nvCxnSpPr>
        <p:spPr>
          <a:xfrm>
            <a:off x="7626825" y="2744700"/>
            <a:ext cx="1560600" cy="0"/>
          </a:xfrm>
          <a:prstGeom prst="straightConnector1">
            <a:avLst/>
          </a:prstGeom>
          <a:noFill/>
          <a:ln w="9525" cap="flat" cmpd="sng">
            <a:solidFill>
              <a:srgbClr val="434343"/>
            </a:solidFill>
            <a:prstDash val="solid"/>
            <a:round/>
            <a:headEnd type="none" w="med" len="med"/>
            <a:tailEnd type="none" w="med" len="med"/>
          </a:ln>
        </p:spPr>
      </p:cxnSp>
      <p:grpSp>
        <p:nvGrpSpPr>
          <p:cNvPr id="348" name="Google Shape;348;p44"/>
          <p:cNvGrpSpPr/>
          <p:nvPr/>
        </p:nvGrpSpPr>
        <p:grpSpPr>
          <a:xfrm>
            <a:off x="8089940" y="561326"/>
            <a:ext cx="423413" cy="421569"/>
            <a:chOff x="7703675" y="2541175"/>
            <a:chExt cx="499425" cy="497250"/>
          </a:xfrm>
        </p:grpSpPr>
        <p:sp>
          <p:nvSpPr>
            <p:cNvPr id="349" name="Google Shape;349;p44"/>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4"/>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4"/>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4"/>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4"/>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44">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592036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3"/>
          <p:cNvSpPr txBox="1">
            <a:spLocks noGrp="1"/>
          </p:cNvSpPr>
          <p:nvPr>
            <p:ph type="ctrTitle" idx="6"/>
          </p:nvPr>
        </p:nvSpPr>
        <p:spPr>
          <a:xfrm>
            <a:off x="4227284" y="581469"/>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Spectral Clustering</a:t>
            </a:r>
            <a:endParaRPr dirty="0"/>
          </a:p>
        </p:txBody>
      </p:sp>
      <p:cxnSp>
        <p:nvCxnSpPr>
          <p:cNvPr id="305" name="Google Shape;305;p43"/>
          <p:cNvCxnSpPr>
            <a:cxnSpLocks/>
          </p:cNvCxnSpPr>
          <p:nvPr/>
        </p:nvCxnSpPr>
        <p:spPr>
          <a:xfrm>
            <a:off x="4589047" y="1168923"/>
            <a:ext cx="0" cy="3733015"/>
          </a:xfrm>
          <a:prstGeom prst="straightConnector1">
            <a:avLst/>
          </a:prstGeom>
          <a:noFill/>
          <a:ln w="9525" cap="flat" cmpd="sng">
            <a:solidFill>
              <a:srgbClr val="595959"/>
            </a:solidFill>
            <a:prstDash val="solid"/>
            <a:round/>
            <a:headEnd type="none" w="med" len="med"/>
            <a:tailEnd type="none" w="med" len="med"/>
          </a:ln>
        </p:spPr>
      </p:cxnSp>
      <p:grpSp>
        <p:nvGrpSpPr>
          <p:cNvPr id="318" name="Google Shape;318;p43"/>
          <p:cNvGrpSpPr/>
          <p:nvPr/>
        </p:nvGrpSpPr>
        <p:grpSpPr>
          <a:xfrm>
            <a:off x="2358008" y="1855160"/>
            <a:ext cx="644700" cy="644700"/>
            <a:chOff x="1576050" y="1853650"/>
            <a:chExt cx="644700" cy="644700"/>
          </a:xfrm>
        </p:grpSpPr>
        <p:sp>
          <p:nvSpPr>
            <p:cNvPr id="319" name="Google Shape;319;p43"/>
            <p:cNvSpPr/>
            <p:nvPr/>
          </p:nvSpPr>
          <p:spPr>
            <a:xfrm>
              <a:off x="1576050" y="1853650"/>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 name="Google Shape;320;p43"/>
            <p:cNvGrpSpPr/>
            <p:nvPr/>
          </p:nvGrpSpPr>
          <p:grpSpPr>
            <a:xfrm>
              <a:off x="1733606" y="2012194"/>
              <a:ext cx="329595" cy="327598"/>
              <a:chOff x="-6689825" y="3992050"/>
              <a:chExt cx="293025" cy="291250"/>
            </a:xfrm>
          </p:grpSpPr>
          <p:sp>
            <p:nvSpPr>
              <p:cNvPr id="321" name="Google Shape;321;p43"/>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3"/>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3"/>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3"/>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3"/>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3"/>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3"/>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3"/>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3"/>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3"/>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3"/>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3"/>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3" name="Google Shape;333;p43"/>
          <p:cNvGrpSpPr/>
          <p:nvPr/>
        </p:nvGrpSpPr>
        <p:grpSpPr>
          <a:xfrm>
            <a:off x="6923250" y="1855160"/>
            <a:ext cx="644700" cy="644700"/>
            <a:chOff x="6923250" y="1855160"/>
            <a:chExt cx="644700" cy="644700"/>
          </a:xfrm>
        </p:grpSpPr>
        <p:sp>
          <p:nvSpPr>
            <p:cNvPr id="334" name="Google Shape;334;p43"/>
            <p:cNvSpPr/>
            <p:nvPr/>
          </p:nvSpPr>
          <p:spPr>
            <a:xfrm>
              <a:off x="6923250" y="1855160"/>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 name="Google Shape;335;p43"/>
            <p:cNvGrpSpPr/>
            <p:nvPr/>
          </p:nvGrpSpPr>
          <p:grpSpPr>
            <a:xfrm>
              <a:off x="7080796" y="2013156"/>
              <a:ext cx="330494" cy="328723"/>
              <a:chOff x="-3031325" y="3597450"/>
              <a:chExt cx="293825" cy="292250"/>
            </a:xfrm>
          </p:grpSpPr>
          <p:sp>
            <p:nvSpPr>
              <p:cNvPr id="336" name="Google Shape;336;p43"/>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3"/>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3"/>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3"/>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 name="Google Shape;297;p43">
            <a:extLst>
              <a:ext uri="{FF2B5EF4-FFF2-40B4-BE49-F238E27FC236}">
                <a16:creationId xmlns:a16="http://schemas.microsoft.com/office/drawing/2014/main" id="{DC211E33-FA2A-DC4F-ADCD-5563E6C9B38C}"/>
              </a:ext>
            </a:extLst>
          </p:cNvPr>
          <p:cNvSpPr txBox="1">
            <a:spLocks/>
          </p:cNvSpPr>
          <p:nvPr/>
        </p:nvSpPr>
        <p:spPr>
          <a:xfrm>
            <a:off x="238009" y="623888"/>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en-IN" dirty="0"/>
              <a:t>K means</a:t>
            </a:r>
          </a:p>
        </p:txBody>
      </p:sp>
      <p:sp>
        <p:nvSpPr>
          <p:cNvPr id="7" name="TextBox 6">
            <a:extLst>
              <a:ext uri="{FF2B5EF4-FFF2-40B4-BE49-F238E27FC236}">
                <a16:creationId xmlns:a16="http://schemas.microsoft.com/office/drawing/2014/main" id="{BFE36BE1-9410-1340-9C3A-39318AD2F0A7}"/>
              </a:ext>
            </a:extLst>
          </p:cNvPr>
          <p:cNvSpPr txBox="1"/>
          <p:nvPr/>
        </p:nvSpPr>
        <p:spPr>
          <a:xfrm>
            <a:off x="1315962" y="2647210"/>
            <a:ext cx="2826233" cy="1785104"/>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Even when the true number of clusters K is known to the algorithm, K-means is failing to cluster the above data successfully. This is because K-means is a good data clustering algorithm for finding globular groups where all cluster members are close to each other (in the Euclidean sense).</a:t>
            </a:r>
          </a:p>
          <a:p>
            <a:endParaRPr lang="en-US" dirty="0"/>
          </a:p>
        </p:txBody>
      </p:sp>
      <p:sp>
        <p:nvSpPr>
          <p:cNvPr id="50" name="TextBox 49">
            <a:extLst>
              <a:ext uri="{FF2B5EF4-FFF2-40B4-BE49-F238E27FC236}">
                <a16:creationId xmlns:a16="http://schemas.microsoft.com/office/drawing/2014/main" id="{63EFB32E-D1A3-CE4B-96F1-5A681D3410A4}"/>
              </a:ext>
            </a:extLst>
          </p:cNvPr>
          <p:cNvSpPr txBox="1"/>
          <p:nvPr/>
        </p:nvSpPr>
        <p:spPr>
          <a:xfrm>
            <a:off x="5728534" y="2720653"/>
            <a:ext cx="2826233" cy="1569660"/>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Graph-clustering approaches such as spectral clustering, on the other hand, do not cluster data points directly in their native data space but instead build a similarity matrix with the (</a:t>
            </a:r>
            <a:r>
              <a:rPr lang="en-US" sz="1200" dirty="0" err="1">
                <a:latin typeface="Roboto" panose="02000000000000000000" pitchFamily="2" charset="0"/>
                <a:ea typeface="Roboto" panose="02000000000000000000" pitchFamily="2" charset="0"/>
              </a:rPr>
              <a:t>i,j</a:t>
            </a:r>
            <a:r>
              <a:rPr lang="en-US" sz="1200" dirty="0">
                <a:latin typeface="Roboto" panose="02000000000000000000" pitchFamily="2" charset="0"/>
                <a:ea typeface="Roboto" panose="02000000000000000000" pitchFamily="2" charset="0"/>
              </a:rPr>
              <a:t>)</a:t>
            </a:r>
            <a:r>
              <a:rPr lang="en-US" sz="1200" dirty="0" err="1">
                <a:latin typeface="Roboto" panose="02000000000000000000" pitchFamily="2" charset="0"/>
                <a:ea typeface="Roboto" panose="02000000000000000000" pitchFamily="2" charset="0"/>
              </a:rPr>
              <a:t>th</a:t>
            </a:r>
            <a:r>
              <a:rPr lang="en-US" sz="1200" dirty="0">
                <a:latin typeface="Roboto" panose="02000000000000000000" pitchFamily="2" charset="0"/>
                <a:ea typeface="Roboto" panose="02000000000000000000" pitchFamily="2" charset="0"/>
              </a:rPr>
              <a:t> row representing some similarity distance between the </a:t>
            </a:r>
            <a:r>
              <a:rPr lang="en-US" sz="1200" dirty="0" err="1">
                <a:latin typeface="Roboto" panose="02000000000000000000" pitchFamily="2" charset="0"/>
                <a:ea typeface="Roboto" panose="02000000000000000000" pitchFamily="2" charset="0"/>
              </a:rPr>
              <a:t>ith</a:t>
            </a:r>
            <a:r>
              <a:rPr lang="en-US" sz="1200" dirty="0">
                <a:latin typeface="Roboto" panose="02000000000000000000" pitchFamily="2" charset="0"/>
                <a:ea typeface="Roboto" panose="02000000000000000000" pitchFamily="2" charset="0"/>
              </a:rPr>
              <a:t> and </a:t>
            </a:r>
            <a:r>
              <a:rPr lang="en-US" sz="1200" dirty="0" err="1">
                <a:latin typeface="Roboto" panose="02000000000000000000" pitchFamily="2" charset="0"/>
                <a:ea typeface="Roboto" panose="02000000000000000000" pitchFamily="2" charset="0"/>
              </a:rPr>
              <a:t>jth</a:t>
            </a:r>
            <a:r>
              <a:rPr lang="en-US" sz="1200" dirty="0">
                <a:latin typeface="Roboto" panose="02000000000000000000" pitchFamily="2" charset="0"/>
                <a:ea typeface="Roboto" panose="02000000000000000000" pitchFamily="2" charset="0"/>
              </a:rPr>
              <a:t> data points in your dataset.</a:t>
            </a:r>
            <a:endParaRPr lang="en-US" dirty="0"/>
          </a:p>
        </p:txBody>
      </p:sp>
    </p:spTree>
    <p:extLst>
      <p:ext uri="{BB962C8B-B14F-4D97-AF65-F5344CB8AC3E}">
        <p14:creationId xmlns:p14="http://schemas.microsoft.com/office/powerpoint/2010/main" val="415240139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54"/>
          <p:cNvSpPr txBox="1">
            <a:spLocks noGrp="1"/>
          </p:cNvSpPr>
          <p:nvPr>
            <p:ph type="ctrTitle"/>
          </p:nvPr>
        </p:nvSpPr>
        <p:spPr>
          <a:xfrm flipH="1">
            <a:off x="1698072" y="2571750"/>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DATA SET </a:t>
            </a:r>
            <a:br>
              <a:rPr lang="en-US" dirty="0"/>
            </a:br>
            <a:r>
              <a:rPr lang="en-US" dirty="0"/>
              <a:t>GENERATION</a:t>
            </a:r>
            <a:endParaRPr dirty="0"/>
          </a:p>
        </p:txBody>
      </p:sp>
      <p:sp>
        <p:nvSpPr>
          <p:cNvPr id="616" name="Google Shape;616;p54"/>
          <p:cNvSpPr txBox="1">
            <a:spLocks noGrp="1"/>
          </p:cNvSpPr>
          <p:nvPr>
            <p:ph type="title" idx="2"/>
          </p:nvPr>
        </p:nvSpPr>
        <p:spPr>
          <a:xfrm flipH="1">
            <a:off x="3914472" y="18666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cxnSp>
        <p:nvCxnSpPr>
          <p:cNvPr id="618" name="Google Shape;618;p54"/>
          <p:cNvCxnSpPr/>
          <p:nvPr/>
        </p:nvCxnSpPr>
        <p:spPr>
          <a:xfrm>
            <a:off x="7015900" y="-35700"/>
            <a:ext cx="0" cy="2382600"/>
          </a:xfrm>
          <a:prstGeom prst="straightConnector1">
            <a:avLst/>
          </a:prstGeom>
          <a:noFill/>
          <a:ln w="9525" cap="flat" cmpd="sng">
            <a:solidFill>
              <a:srgbClr val="595959"/>
            </a:solidFill>
            <a:prstDash val="solid"/>
            <a:round/>
            <a:headEnd type="none" w="med" len="med"/>
            <a:tailEnd type="none" w="med" len="med"/>
          </a:ln>
        </p:spPr>
      </p:cxnSp>
      <p:grpSp>
        <p:nvGrpSpPr>
          <p:cNvPr id="619" name="Google Shape;619;p54"/>
          <p:cNvGrpSpPr/>
          <p:nvPr/>
        </p:nvGrpSpPr>
        <p:grpSpPr>
          <a:xfrm>
            <a:off x="8089940" y="561326"/>
            <a:ext cx="423413" cy="421569"/>
            <a:chOff x="7703675" y="2541175"/>
            <a:chExt cx="499425" cy="497250"/>
          </a:xfrm>
        </p:grpSpPr>
        <p:sp>
          <p:nvSpPr>
            <p:cNvPr id="620" name="Google Shape;620;p54"/>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4"/>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4"/>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4"/>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4"/>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 name="Google Shape;625;p54">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209352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6"/>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Inference</a:t>
            </a:r>
          </a:p>
        </p:txBody>
      </p:sp>
      <p:sp>
        <p:nvSpPr>
          <p:cNvPr id="192" name="Google Shape;192;p36"/>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cxnSp>
        <p:nvCxnSpPr>
          <p:cNvPr id="194" name="Google Shape;194;p36"/>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3912829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54ED38-C141-064B-90D7-3D853267DAF7}"/>
              </a:ext>
            </a:extLst>
          </p:cNvPr>
          <p:cNvSpPr txBox="1"/>
          <p:nvPr/>
        </p:nvSpPr>
        <p:spPr>
          <a:xfrm>
            <a:off x="2450970" y="716437"/>
            <a:ext cx="4703975" cy="2677656"/>
          </a:xfrm>
          <a:prstGeom prst="rect">
            <a:avLst/>
          </a:prstGeom>
          <a:noFill/>
        </p:spPr>
        <p:txBody>
          <a:bodyPr wrap="square" rtlCol="0">
            <a:spAutoFit/>
          </a:bodyPr>
          <a:lstStyle/>
          <a:p>
            <a:pPr marL="285750" indent="-285750" algn="ctr">
              <a:buFont typeface="Wingdings" pitchFamily="2" charset="2"/>
              <a:buChar char="ü"/>
            </a:pPr>
            <a:r>
              <a:rPr lang="en-US" dirty="0">
                <a:latin typeface="Roboto" panose="02000000000000000000" pitchFamily="2" charset="0"/>
                <a:ea typeface="Roboto" panose="02000000000000000000" pitchFamily="2" charset="0"/>
              </a:rPr>
              <a:t>In some ways, spectral clustering is more general (and powerful) than K-means since spectral clustering is applicable whenever K-means is not (just use a simple Euclidean distance as the similarity measure). </a:t>
            </a:r>
          </a:p>
          <a:p>
            <a:pPr algn="ctr"/>
            <a:endParaRPr lang="en-US" dirty="0">
              <a:latin typeface="Roboto" panose="02000000000000000000" pitchFamily="2" charset="0"/>
              <a:ea typeface="Roboto" panose="02000000000000000000" pitchFamily="2" charset="0"/>
            </a:endParaRPr>
          </a:p>
          <a:p>
            <a:pPr marL="285750" indent="-285750" algn="ctr">
              <a:buFont typeface="Wingdings" pitchFamily="2" charset="2"/>
              <a:buChar char="ü"/>
            </a:pPr>
            <a:r>
              <a:rPr lang="en-US" dirty="0">
                <a:latin typeface="Roboto" panose="02000000000000000000" pitchFamily="2" charset="0"/>
                <a:ea typeface="Roboto" panose="02000000000000000000" pitchFamily="2" charset="0"/>
              </a:rPr>
              <a:t>However, the opposite is not true. When choosing one of these strategies over the other, there are some practical concerns to keep in mind. The input data matrix is factorized with K-means, whereas the Laplacian matrix is factorized with spectral clustering (a matrix derived from the similarity matrix).</a:t>
            </a:r>
          </a:p>
        </p:txBody>
      </p:sp>
    </p:spTree>
    <p:extLst>
      <p:ext uri="{BB962C8B-B14F-4D97-AF65-F5344CB8AC3E}">
        <p14:creationId xmlns:p14="http://schemas.microsoft.com/office/powerpoint/2010/main" val="118346341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A7084-0684-93A4-75C5-77AB018D5B11}"/>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1FF1F3EC-C02D-20A8-0392-52D430B8771C}"/>
              </a:ext>
            </a:extLst>
          </p:cNvPr>
          <p:cNvSpPr>
            <a:spLocks noGrp="1"/>
          </p:cNvSpPr>
          <p:nvPr>
            <p:ph type="body" idx="1"/>
          </p:nvPr>
        </p:nvSpPr>
        <p:spPr/>
        <p:txBody>
          <a:bodyPr/>
          <a:lstStyle/>
          <a:p>
            <a:endParaRPr lang="en-IN"/>
          </a:p>
        </p:txBody>
      </p:sp>
      <p:sp>
        <p:nvSpPr>
          <p:cNvPr id="4" name="TextBox 3">
            <a:extLst>
              <a:ext uri="{FF2B5EF4-FFF2-40B4-BE49-F238E27FC236}">
                <a16:creationId xmlns:a16="http://schemas.microsoft.com/office/drawing/2014/main" id="{3361801B-022E-A55D-32C5-8C5AE0450919}"/>
              </a:ext>
            </a:extLst>
          </p:cNvPr>
          <p:cNvSpPr txBox="1"/>
          <p:nvPr/>
        </p:nvSpPr>
        <p:spPr>
          <a:xfrm>
            <a:off x="2220012" y="2248584"/>
            <a:ext cx="4703975" cy="646331"/>
          </a:xfrm>
          <a:prstGeom prst="rect">
            <a:avLst/>
          </a:prstGeom>
          <a:noFill/>
        </p:spPr>
        <p:txBody>
          <a:bodyPr wrap="square" rtlCol="0">
            <a:spAutoFit/>
          </a:bodyPr>
          <a:lstStyle/>
          <a:p>
            <a:pPr algn="ctr"/>
            <a:r>
              <a:rPr lang="en-US" sz="3600" b="1" dirty="0">
                <a:solidFill>
                  <a:srgbClr val="434343"/>
                </a:solidFill>
                <a:latin typeface="Exo 2"/>
                <a:sym typeface="Exo 2"/>
              </a:rPr>
              <a:t>THANK</a:t>
            </a:r>
            <a:r>
              <a:rPr lang="en-US" dirty="0">
                <a:latin typeface="Roboto" panose="02000000000000000000" pitchFamily="2" charset="0"/>
                <a:ea typeface="Roboto" panose="02000000000000000000" pitchFamily="2" charset="0"/>
              </a:rPr>
              <a:t> </a:t>
            </a:r>
            <a:r>
              <a:rPr lang="en-US" sz="3600" b="1" dirty="0">
                <a:solidFill>
                  <a:srgbClr val="434343"/>
                </a:solidFill>
                <a:latin typeface="Exo 2"/>
              </a:rPr>
              <a:t>YOU MAM</a:t>
            </a:r>
          </a:p>
        </p:txBody>
      </p:sp>
    </p:spTree>
    <p:extLst>
      <p:ext uri="{BB962C8B-B14F-4D97-AF65-F5344CB8AC3E}">
        <p14:creationId xmlns:p14="http://schemas.microsoft.com/office/powerpoint/2010/main" val="100465230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6"/>
          <p:cNvSpPr/>
          <p:nvPr/>
        </p:nvSpPr>
        <p:spPr>
          <a:xfrm rot="-5400000" flipH="1">
            <a:off x="5399608" y="1821475"/>
            <a:ext cx="1975500" cy="2628900"/>
          </a:xfrm>
          <a:prstGeom prst="snip1Rect">
            <a:avLst>
              <a:gd name="adj"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2" name="Google Shape;412;p46"/>
          <p:cNvCxnSpPr/>
          <p:nvPr/>
        </p:nvCxnSpPr>
        <p:spPr>
          <a:xfrm rot="10800000">
            <a:off x="6682358" y="2949500"/>
            <a:ext cx="2589600" cy="0"/>
          </a:xfrm>
          <a:prstGeom prst="straightConnector1">
            <a:avLst/>
          </a:prstGeom>
          <a:noFill/>
          <a:ln w="9525" cap="flat" cmpd="sng">
            <a:solidFill>
              <a:srgbClr val="434343"/>
            </a:solidFill>
            <a:prstDash val="solid"/>
            <a:round/>
            <a:headEnd type="none" w="med" len="med"/>
            <a:tailEnd type="none" w="med" len="med"/>
          </a:ln>
        </p:spPr>
      </p:cxnSp>
      <p:sp>
        <p:nvSpPr>
          <p:cNvPr id="413" name="Google Shape;413;p46"/>
          <p:cNvSpPr/>
          <p:nvPr/>
        </p:nvSpPr>
        <p:spPr>
          <a:xfrm rot="5400000">
            <a:off x="1759800" y="1039900"/>
            <a:ext cx="1975500" cy="2631000"/>
          </a:xfrm>
          <a:prstGeom prst="snip1Rect">
            <a:avLst>
              <a:gd name="adj"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4" name="Google Shape;414;p46"/>
          <p:cNvCxnSpPr/>
          <p:nvPr/>
        </p:nvCxnSpPr>
        <p:spPr>
          <a:xfrm rot="10800000">
            <a:off x="-21400" y="2148175"/>
            <a:ext cx="2441100" cy="0"/>
          </a:xfrm>
          <a:prstGeom prst="straightConnector1">
            <a:avLst/>
          </a:prstGeom>
          <a:noFill/>
          <a:ln w="9525" cap="flat" cmpd="sng">
            <a:solidFill>
              <a:srgbClr val="434343"/>
            </a:solidFill>
            <a:prstDash val="solid"/>
            <a:round/>
            <a:headEnd type="none" w="med" len="med"/>
            <a:tailEnd type="none" w="med" len="med"/>
          </a:ln>
        </p:spPr>
      </p:cxnSp>
      <p:sp>
        <p:nvSpPr>
          <p:cNvPr id="415" name="Google Shape;415;p46"/>
          <p:cNvSpPr txBox="1">
            <a:spLocks noGrp="1"/>
          </p:cNvSpPr>
          <p:nvPr>
            <p:ph type="ctrTitle"/>
          </p:nvPr>
        </p:nvSpPr>
        <p:spPr>
          <a:xfrm>
            <a:off x="2465758" y="193476"/>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What are Convex &amp; Non Convex Clusters?</a:t>
            </a:r>
            <a:endParaRPr dirty="0"/>
          </a:p>
        </p:txBody>
      </p:sp>
      <p:sp>
        <p:nvSpPr>
          <p:cNvPr id="417" name="Google Shape;417;p46"/>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p>
            <a:pPr marL="0" indent="0" algn="just"/>
            <a:r>
              <a:rPr lang="en-IN" dirty="0">
                <a:solidFill>
                  <a:schemeClr val="bg1"/>
                </a:solidFill>
              </a:rPr>
              <a:t>A subset of a Euclidean space, or more generally an affine space over the reals, is convex if, given any two points in the subset, the subset contains the whole line segment that joins them.</a:t>
            </a:r>
            <a:endParaRPr dirty="0">
              <a:solidFill>
                <a:schemeClr val="bg1"/>
              </a:solidFill>
            </a:endParaRPr>
          </a:p>
        </p:txBody>
      </p:sp>
      <p:sp>
        <p:nvSpPr>
          <p:cNvPr id="15" name="Google Shape;417;p46">
            <a:extLst>
              <a:ext uri="{FF2B5EF4-FFF2-40B4-BE49-F238E27FC236}">
                <a16:creationId xmlns:a16="http://schemas.microsoft.com/office/drawing/2014/main" id="{933EAE54-9508-C34D-8829-56CBC48981B6}"/>
              </a:ext>
            </a:extLst>
          </p:cNvPr>
          <p:cNvSpPr txBox="1">
            <a:spLocks/>
          </p:cNvSpPr>
          <p:nvPr/>
        </p:nvSpPr>
        <p:spPr>
          <a:xfrm>
            <a:off x="5244750" y="2132725"/>
            <a:ext cx="2375250" cy="100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100"/>
              <a:buFont typeface="Roboto Condensed Light"/>
              <a:buNone/>
              <a:defRPr sz="13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9pPr>
          </a:lstStyle>
          <a:p>
            <a:pPr marL="0" indent="0" algn="just"/>
            <a:r>
              <a:rPr lang="en-IN" dirty="0">
                <a:solidFill>
                  <a:schemeClr val="bg1"/>
                </a:solidFill>
              </a:rPr>
              <a:t>A set that is not convex is called a non-convex set. A polygon that is not a convex polygon is sometimes called a concave polygon, and some sources more generally use the term concave set to mean a non-convex set, but most authorities prohibit this usage.</a:t>
            </a:r>
          </a:p>
        </p:txBody>
      </p:sp>
    </p:spTree>
    <p:extLst>
      <p:ext uri="{BB962C8B-B14F-4D97-AF65-F5344CB8AC3E}">
        <p14:creationId xmlns:p14="http://schemas.microsoft.com/office/powerpoint/2010/main" val="64460580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C43426-451A-20FF-4272-184E1730E727}"/>
              </a:ext>
            </a:extLst>
          </p:cNvPr>
          <p:cNvSpPr>
            <a:spLocks noGrp="1"/>
          </p:cNvSpPr>
          <p:nvPr>
            <p:ph type="ctrTitle"/>
          </p:nvPr>
        </p:nvSpPr>
        <p:spPr/>
        <p:txBody>
          <a:bodyPr/>
          <a:lstStyle/>
          <a:p>
            <a:endParaRPr lang="en-IN"/>
          </a:p>
        </p:txBody>
      </p:sp>
      <p:sp>
        <p:nvSpPr>
          <p:cNvPr id="8" name="Google Shape;415;p46">
            <a:extLst>
              <a:ext uri="{FF2B5EF4-FFF2-40B4-BE49-F238E27FC236}">
                <a16:creationId xmlns:a16="http://schemas.microsoft.com/office/drawing/2014/main" id="{3343EA30-9FC4-B664-F30D-41C4899983DF}"/>
              </a:ext>
            </a:extLst>
          </p:cNvPr>
          <p:cNvSpPr txBox="1">
            <a:spLocks/>
          </p:cNvSpPr>
          <p:nvPr/>
        </p:nvSpPr>
        <p:spPr>
          <a:xfrm>
            <a:off x="1776419" y="185439"/>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en-US" dirty="0"/>
              <a:t>Intuition behind Convexity</a:t>
            </a:r>
          </a:p>
        </p:txBody>
      </p:sp>
      <p:pic>
        <p:nvPicPr>
          <p:cNvPr id="10" name="Picture 9">
            <a:extLst>
              <a:ext uri="{FF2B5EF4-FFF2-40B4-BE49-F238E27FC236}">
                <a16:creationId xmlns:a16="http://schemas.microsoft.com/office/drawing/2014/main" id="{1BCB7761-B639-C3C4-FEDE-19FAC537D51F}"/>
              </a:ext>
            </a:extLst>
          </p:cNvPr>
          <p:cNvPicPr>
            <a:picLocks noChangeAspect="1"/>
          </p:cNvPicPr>
          <p:nvPr/>
        </p:nvPicPr>
        <p:blipFill>
          <a:blip r:embed="rId2"/>
          <a:stretch>
            <a:fillRect/>
          </a:stretch>
        </p:blipFill>
        <p:spPr>
          <a:xfrm>
            <a:off x="4383569" y="1320066"/>
            <a:ext cx="4137695" cy="2721879"/>
          </a:xfrm>
          <a:prstGeom prst="rect">
            <a:avLst/>
          </a:prstGeom>
        </p:spPr>
      </p:pic>
      <p:pic>
        <p:nvPicPr>
          <p:cNvPr id="12" name="Picture 11">
            <a:extLst>
              <a:ext uri="{FF2B5EF4-FFF2-40B4-BE49-F238E27FC236}">
                <a16:creationId xmlns:a16="http://schemas.microsoft.com/office/drawing/2014/main" id="{6D6F1467-5E06-6898-17A0-420EB4FCC74A}"/>
              </a:ext>
            </a:extLst>
          </p:cNvPr>
          <p:cNvPicPr>
            <a:picLocks noChangeAspect="1"/>
          </p:cNvPicPr>
          <p:nvPr/>
        </p:nvPicPr>
        <p:blipFill>
          <a:blip r:embed="rId3"/>
          <a:stretch>
            <a:fillRect/>
          </a:stretch>
        </p:blipFill>
        <p:spPr>
          <a:xfrm>
            <a:off x="57748" y="1320066"/>
            <a:ext cx="4043327" cy="2710121"/>
          </a:xfrm>
          <a:prstGeom prst="rect">
            <a:avLst/>
          </a:prstGeom>
        </p:spPr>
      </p:pic>
      <p:sp>
        <p:nvSpPr>
          <p:cNvPr id="14" name="TextBox 13">
            <a:extLst>
              <a:ext uri="{FF2B5EF4-FFF2-40B4-BE49-F238E27FC236}">
                <a16:creationId xmlns:a16="http://schemas.microsoft.com/office/drawing/2014/main" id="{AC078F9B-9910-3285-169B-9A7C1DACDBE8}"/>
              </a:ext>
            </a:extLst>
          </p:cNvPr>
          <p:cNvSpPr txBox="1"/>
          <p:nvPr/>
        </p:nvSpPr>
        <p:spPr>
          <a:xfrm>
            <a:off x="1446028" y="4240226"/>
            <a:ext cx="1261884" cy="338554"/>
          </a:xfrm>
          <a:prstGeom prst="rect">
            <a:avLst/>
          </a:prstGeom>
          <a:noFill/>
        </p:spPr>
        <p:txBody>
          <a:bodyPr wrap="none" rtlCol="0">
            <a:spAutoFit/>
          </a:bodyPr>
          <a:lstStyle/>
          <a:p>
            <a:r>
              <a:rPr lang="en-US" sz="1600" b="1" dirty="0">
                <a:solidFill>
                  <a:srgbClr val="434343"/>
                </a:solidFill>
                <a:latin typeface="Exo 2"/>
                <a:sym typeface="Exo 2"/>
              </a:rPr>
              <a:t>Convex Set</a:t>
            </a:r>
            <a:endParaRPr lang="en-IN" sz="1600" b="1" dirty="0">
              <a:solidFill>
                <a:srgbClr val="434343"/>
              </a:solidFill>
              <a:latin typeface="Exo 2"/>
              <a:sym typeface="Exo 2"/>
            </a:endParaRPr>
          </a:p>
        </p:txBody>
      </p:sp>
      <p:sp>
        <p:nvSpPr>
          <p:cNvPr id="15" name="TextBox 14">
            <a:extLst>
              <a:ext uri="{FF2B5EF4-FFF2-40B4-BE49-F238E27FC236}">
                <a16:creationId xmlns:a16="http://schemas.microsoft.com/office/drawing/2014/main" id="{6B9FD8EB-5904-2895-07EE-5D56156C96E8}"/>
              </a:ext>
            </a:extLst>
          </p:cNvPr>
          <p:cNvSpPr txBox="1"/>
          <p:nvPr/>
        </p:nvSpPr>
        <p:spPr>
          <a:xfrm>
            <a:off x="5929968" y="4210400"/>
            <a:ext cx="1739579" cy="338554"/>
          </a:xfrm>
          <a:prstGeom prst="rect">
            <a:avLst/>
          </a:prstGeom>
          <a:noFill/>
        </p:spPr>
        <p:txBody>
          <a:bodyPr wrap="none" rtlCol="0">
            <a:spAutoFit/>
          </a:bodyPr>
          <a:lstStyle/>
          <a:p>
            <a:r>
              <a:rPr lang="en-US" sz="1600" b="1" dirty="0">
                <a:solidFill>
                  <a:srgbClr val="434343"/>
                </a:solidFill>
                <a:latin typeface="Exo 2"/>
                <a:sym typeface="Exo 2"/>
              </a:rPr>
              <a:t>Non-Convex Set</a:t>
            </a:r>
            <a:endParaRPr lang="en-IN" sz="1600" b="1" dirty="0">
              <a:solidFill>
                <a:srgbClr val="434343"/>
              </a:solidFill>
              <a:latin typeface="Exo 2"/>
              <a:sym typeface="Exo 2"/>
            </a:endParaRPr>
          </a:p>
        </p:txBody>
      </p:sp>
    </p:spTree>
    <p:extLst>
      <p:ext uri="{BB962C8B-B14F-4D97-AF65-F5344CB8AC3E}">
        <p14:creationId xmlns:p14="http://schemas.microsoft.com/office/powerpoint/2010/main" val="172632817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scatter chart, bubble chart&#10;&#10;Description automatically generated">
            <a:extLst>
              <a:ext uri="{FF2B5EF4-FFF2-40B4-BE49-F238E27FC236}">
                <a16:creationId xmlns:a16="http://schemas.microsoft.com/office/drawing/2014/main" id="{D227185C-F700-D14C-BE6A-E7FA0D86388A}"/>
              </a:ext>
            </a:extLst>
          </p:cNvPr>
          <p:cNvPicPr>
            <a:picLocks noChangeAspect="1"/>
          </p:cNvPicPr>
          <p:nvPr/>
        </p:nvPicPr>
        <p:blipFill>
          <a:blip r:embed="rId2"/>
          <a:stretch>
            <a:fillRect/>
          </a:stretch>
        </p:blipFill>
        <p:spPr>
          <a:xfrm>
            <a:off x="817584" y="727357"/>
            <a:ext cx="3112653" cy="2042678"/>
          </a:xfrm>
          <a:prstGeom prst="rect">
            <a:avLst/>
          </a:prstGeom>
        </p:spPr>
      </p:pic>
      <p:pic>
        <p:nvPicPr>
          <p:cNvPr id="9" name="Picture 8" descr="Chart, scatter chart&#10;&#10;Description automatically generated">
            <a:extLst>
              <a:ext uri="{FF2B5EF4-FFF2-40B4-BE49-F238E27FC236}">
                <a16:creationId xmlns:a16="http://schemas.microsoft.com/office/drawing/2014/main" id="{C4AE9D78-7868-F948-A7F2-73599B424DC5}"/>
              </a:ext>
            </a:extLst>
          </p:cNvPr>
          <p:cNvPicPr>
            <a:picLocks noChangeAspect="1"/>
          </p:cNvPicPr>
          <p:nvPr/>
        </p:nvPicPr>
        <p:blipFill>
          <a:blip r:embed="rId3"/>
          <a:stretch>
            <a:fillRect/>
          </a:stretch>
        </p:blipFill>
        <p:spPr>
          <a:xfrm>
            <a:off x="4454979" y="727357"/>
            <a:ext cx="3183494" cy="2042678"/>
          </a:xfrm>
          <a:prstGeom prst="rect">
            <a:avLst/>
          </a:prstGeom>
        </p:spPr>
      </p:pic>
      <p:pic>
        <p:nvPicPr>
          <p:cNvPr id="11" name="Picture 10" descr="A picture containing radar chart&#10;&#10;Description automatically generated">
            <a:extLst>
              <a:ext uri="{FF2B5EF4-FFF2-40B4-BE49-F238E27FC236}">
                <a16:creationId xmlns:a16="http://schemas.microsoft.com/office/drawing/2014/main" id="{0DC5D45E-3801-2143-BB6C-11415BBD2CAC}"/>
              </a:ext>
            </a:extLst>
          </p:cNvPr>
          <p:cNvPicPr>
            <a:picLocks noChangeAspect="1"/>
          </p:cNvPicPr>
          <p:nvPr/>
        </p:nvPicPr>
        <p:blipFill>
          <a:blip r:embed="rId4"/>
          <a:stretch>
            <a:fillRect/>
          </a:stretch>
        </p:blipFill>
        <p:spPr>
          <a:xfrm>
            <a:off x="2627458" y="2972955"/>
            <a:ext cx="2988127" cy="1869834"/>
          </a:xfrm>
          <a:prstGeom prst="rect">
            <a:avLst/>
          </a:prstGeom>
        </p:spPr>
      </p:pic>
      <p:sp>
        <p:nvSpPr>
          <p:cNvPr id="13" name="Google Shape;415;p46">
            <a:extLst>
              <a:ext uri="{FF2B5EF4-FFF2-40B4-BE49-F238E27FC236}">
                <a16:creationId xmlns:a16="http://schemas.microsoft.com/office/drawing/2014/main" id="{3347C753-73BE-FE44-A6C4-CDD6DB8840A2}"/>
              </a:ext>
            </a:extLst>
          </p:cNvPr>
          <p:cNvSpPr txBox="1">
            <a:spLocks noGrp="1"/>
          </p:cNvSpPr>
          <p:nvPr>
            <p:ph type="ctrTitle"/>
          </p:nvPr>
        </p:nvSpPr>
        <p:spPr>
          <a:xfrm>
            <a:off x="1585458" y="152797"/>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Non Convex clusters generated </a:t>
            </a:r>
            <a:endParaRPr dirty="0"/>
          </a:p>
        </p:txBody>
      </p:sp>
    </p:spTree>
    <p:extLst>
      <p:ext uri="{BB962C8B-B14F-4D97-AF65-F5344CB8AC3E}">
        <p14:creationId xmlns:p14="http://schemas.microsoft.com/office/powerpoint/2010/main" val="273793286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6"/>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K means Clustering</a:t>
            </a:r>
          </a:p>
        </p:txBody>
      </p:sp>
      <p:sp>
        <p:nvSpPr>
          <p:cNvPr id="192" name="Google Shape;192;p36"/>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cxnSp>
        <p:nvCxnSpPr>
          <p:cNvPr id="194" name="Google Shape;194;p36"/>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2577900" y="1501349"/>
            <a:ext cx="3983400" cy="2516465"/>
          </a:xfrm>
          <a:prstGeom prst="rect">
            <a:avLst/>
          </a:prstGeom>
        </p:spPr>
        <p:txBody>
          <a:bodyPr spcFirstLastPara="1" wrap="square" lIns="91425" tIns="91425" rIns="91425" bIns="91425" anchor="t" anchorCtr="0">
            <a:noAutofit/>
          </a:bodyPr>
          <a:lstStyle/>
          <a:p>
            <a:pPr marL="285750" lvl="0" indent="-285750" rtl="0">
              <a:spcBef>
                <a:spcPts val="0"/>
              </a:spcBef>
              <a:spcAft>
                <a:spcPts val="0"/>
              </a:spcAft>
              <a:buFont typeface="Wingdings" pitchFamily="2" charset="2"/>
              <a:buChar char="ü"/>
            </a:pPr>
            <a:r>
              <a:rPr lang="en-US" dirty="0"/>
              <a:t>This algorithm groups the unlabeled dataset into different clusters. K will define the number of clusters that need to be created in the process.</a:t>
            </a:r>
          </a:p>
          <a:p>
            <a:pPr marL="0" lvl="0" indent="0" rtl="0">
              <a:spcBef>
                <a:spcPts val="0"/>
              </a:spcBef>
              <a:spcAft>
                <a:spcPts val="0"/>
              </a:spcAft>
            </a:pPr>
            <a:endParaRPr lang="en-US" dirty="0"/>
          </a:p>
          <a:p>
            <a:pPr marL="0" lvl="0" indent="0" rtl="0">
              <a:spcBef>
                <a:spcPts val="0"/>
              </a:spcBef>
              <a:spcAft>
                <a:spcPts val="0"/>
              </a:spcAft>
            </a:pPr>
            <a:endParaRPr lang="en-US" dirty="0"/>
          </a:p>
          <a:p>
            <a:pPr marL="285750" lvl="0" indent="-285750" rtl="0">
              <a:spcBef>
                <a:spcPts val="0"/>
              </a:spcBef>
              <a:spcAft>
                <a:spcPts val="0"/>
              </a:spcAft>
              <a:buFont typeface="Wingdings" pitchFamily="2" charset="2"/>
              <a:buChar char="ü"/>
            </a:pPr>
            <a:r>
              <a:rPr lang="en-US" dirty="0"/>
              <a:t>It is an iterative algorithm that divides the unlabeled dataset into k different clusters such that each dataset belongs to only one group that has similar properties</a:t>
            </a:r>
            <a:endParaRPr dirty="0"/>
          </a:p>
        </p:txBody>
      </p:sp>
      <p:sp>
        <p:nvSpPr>
          <p:cNvPr id="206" name="Google Shape;206;p37"/>
          <p:cNvSpPr txBox="1">
            <a:spLocks noGrp="1"/>
          </p:cNvSpPr>
          <p:nvPr>
            <p:ph type="ctrTitle"/>
          </p:nvPr>
        </p:nvSpPr>
        <p:spPr>
          <a:xfrm>
            <a:off x="2635950" y="-700054"/>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K means Clustering</a:t>
            </a:r>
            <a:endParaRPr dirty="0"/>
          </a:p>
        </p:txBody>
      </p:sp>
      <p:cxnSp>
        <p:nvCxnSpPr>
          <p:cNvPr id="207" name="Google Shape;207;p37"/>
          <p:cNvCxnSpPr/>
          <p:nvPr/>
        </p:nvCxnSpPr>
        <p:spPr>
          <a:xfrm>
            <a:off x="4569600" y="653991"/>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0" y="4260903"/>
            <a:ext cx="45744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Main task of K means</a:t>
            </a:r>
            <a:endParaRPr dirty="0"/>
          </a:p>
        </p:txBody>
      </p:sp>
      <p:sp>
        <p:nvSpPr>
          <p:cNvPr id="214" name="Google Shape;214;p38"/>
          <p:cNvSpPr/>
          <p:nvPr/>
        </p:nvSpPr>
        <p:spPr>
          <a:xfrm>
            <a:off x="1139191" y="3633056"/>
            <a:ext cx="2173838" cy="1119193"/>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8"/>
          <p:cNvSpPr txBox="1"/>
          <p:nvPr/>
        </p:nvSpPr>
        <p:spPr>
          <a:xfrm>
            <a:off x="1400198" y="3770310"/>
            <a:ext cx="1651824" cy="621300"/>
          </a:xfrm>
          <a:prstGeom prst="rect">
            <a:avLst/>
          </a:prstGeom>
          <a:noFill/>
          <a:ln>
            <a:noFill/>
          </a:ln>
        </p:spPr>
        <p:txBody>
          <a:bodyPr spcFirstLastPara="1" wrap="square" lIns="91425" tIns="91425" rIns="91425" bIns="91425" anchor="t" anchorCtr="0">
            <a:noAutofit/>
          </a:bodyPr>
          <a:lstStyle/>
          <a:p>
            <a:pPr algn="ctr"/>
            <a:r>
              <a:rPr lang="en-US" sz="1200" dirty="0">
                <a:solidFill>
                  <a:srgbClr val="FFFFFF"/>
                </a:solidFill>
                <a:latin typeface="Roboto Condensed Light"/>
                <a:ea typeface="Roboto Condensed Light"/>
                <a:cs typeface="Roboto Condensed Light"/>
                <a:sym typeface="Roboto Condensed Light"/>
              </a:rPr>
              <a:t>Determines the best value for K center points or centroids by an iterative process.</a:t>
            </a:r>
          </a:p>
          <a:p>
            <a:pPr algn="ctr"/>
            <a:endParaRPr sz="1200" dirty="0">
              <a:solidFill>
                <a:srgbClr val="FFFFFF"/>
              </a:solidFill>
              <a:latin typeface="Roboto Condensed Light"/>
              <a:ea typeface="Roboto Condensed Light"/>
              <a:cs typeface="Roboto Condensed Light"/>
              <a:sym typeface="Roboto Condensed Light"/>
            </a:endParaRPr>
          </a:p>
        </p:txBody>
      </p:sp>
      <p:sp>
        <p:nvSpPr>
          <p:cNvPr id="217" name="Google Shape;217;p38"/>
          <p:cNvSpPr/>
          <p:nvPr/>
        </p:nvSpPr>
        <p:spPr>
          <a:xfrm>
            <a:off x="5903758" y="3660068"/>
            <a:ext cx="2173838" cy="1092181"/>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8"/>
          <p:cNvSpPr txBox="1"/>
          <p:nvPr/>
        </p:nvSpPr>
        <p:spPr>
          <a:xfrm>
            <a:off x="6206260" y="3660068"/>
            <a:ext cx="1683330" cy="621300"/>
          </a:xfrm>
          <a:prstGeom prst="rect">
            <a:avLst/>
          </a:prstGeom>
          <a:noFill/>
          <a:ln>
            <a:noFill/>
          </a:ln>
        </p:spPr>
        <p:txBody>
          <a:bodyPr spcFirstLastPara="1" wrap="square" lIns="91425" tIns="91425" rIns="91425" bIns="91425" anchor="t" anchorCtr="0">
            <a:noAutofit/>
          </a:bodyPr>
          <a:lstStyle/>
          <a:p>
            <a:pPr lvl="0" algn="ctr">
              <a:buClr>
                <a:srgbClr val="434343"/>
              </a:buClr>
              <a:buSzPts val="1100"/>
            </a:pPr>
            <a:r>
              <a:rPr lang="en-IN" sz="1200" dirty="0">
                <a:solidFill>
                  <a:srgbClr val="FFFFFF"/>
                </a:solidFill>
                <a:latin typeface="Roboto Condensed Light"/>
                <a:ea typeface="Roboto Condensed Light"/>
                <a:cs typeface="Roboto Condensed Light"/>
                <a:sym typeface="Roboto Condensed Light"/>
              </a:rPr>
              <a:t>Assigns each data point to its closest k-centre. Those data points which are near to the particular k-centre, create a cluster.</a:t>
            </a:r>
          </a:p>
        </p:txBody>
      </p:sp>
      <p:sp>
        <p:nvSpPr>
          <p:cNvPr id="222" name="Google Shape;222;p38"/>
          <p:cNvSpPr/>
          <p:nvPr/>
        </p:nvSpPr>
        <p:spPr>
          <a:xfrm>
            <a:off x="3839066" y="1118880"/>
            <a:ext cx="1486200" cy="946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3" name="Google Shape;223;p38"/>
          <p:cNvCxnSpPr>
            <a:cxnSpLocks/>
          </p:cNvCxnSpPr>
          <p:nvPr/>
        </p:nvCxnSpPr>
        <p:spPr>
          <a:xfrm rot="10800000" flipV="1">
            <a:off x="2229184" y="2383842"/>
            <a:ext cx="2342816" cy="936482"/>
          </a:xfrm>
          <a:prstGeom prst="bentConnector3">
            <a:avLst>
              <a:gd name="adj1" fmla="val 50000"/>
            </a:avLst>
          </a:prstGeom>
          <a:noFill/>
          <a:ln w="9525" cap="flat" cmpd="sng">
            <a:solidFill>
              <a:srgbClr val="595959"/>
            </a:solidFill>
            <a:prstDash val="solid"/>
            <a:round/>
            <a:headEnd type="none" w="med" len="med"/>
            <a:tailEnd type="none" w="med" len="med"/>
          </a:ln>
        </p:spPr>
      </p:cxnSp>
      <p:cxnSp>
        <p:nvCxnSpPr>
          <p:cNvPr id="224" name="Google Shape;224;p38"/>
          <p:cNvCxnSpPr>
            <a:cxnSpLocks/>
          </p:cNvCxnSpPr>
          <p:nvPr/>
        </p:nvCxnSpPr>
        <p:spPr>
          <a:xfrm>
            <a:off x="4578148" y="2383841"/>
            <a:ext cx="2306164" cy="936483"/>
          </a:xfrm>
          <a:prstGeom prst="bentConnector3">
            <a:avLst>
              <a:gd name="adj1" fmla="val 50000"/>
            </a:avLst>
          </a:prstGeom>
          <a:noFill/>
          <a:ln w="9525" cap="flat" cmpd="sng">
            <a:solidFill>
              <a:srgbClr val="595959"/>
            </a:solidFill>
            <a:prstDash val="solid"/>
            <a:round/>
            <a:headEnd type="none" w="med" len="med"/>
            <a:tailEnd type="none" w="med" len="med"/>
          </a:ln>
        </p:spPr>
      </p:cxnSp>
      <p:sp>
        <p:nvSpPr>
          <p:cNvPr id="227" name="Google Shape;227;p38"/>
          <p:cNvSpPr txBox="1"/>
          <p:nvPr/>
        </p:nvSpPr>
        <p:spPr>
          <a:xfrm>
            <a:off x="3866816" y="1352166"/>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rgbClr val="FFFFFF"/>
                </a:solidFill>
                <a:latin typeface="Exo 2"/>
                <a:ea typeface="Exo 2"/>
                <a:cs typeface="Exo 2"/>
                <a:sym typeface="Exo 2"/>
              </a:rPr>
              <a:t>K means</a:t>
            </a:r>
            <a:endParaRPr b="1" dirty="0">
              <a:solidFill>
                <a:srgbClr val="FFFFFF"/>
              </a:solidFill>
              <a:latin typeface="Exo 2"/>
              <a:ea typeface="Exo 2"/>
              <a:cs typeface="Exo 2"/>
              <a:sym typeface="Exo 2"/>
            </a:endParaRPr>
          </a:p>
        </p:txBody>
      </p:sp>
      <p:cxnSp>
        <p:nvCxnSpPr>
          <p:cNvPr id="4" name="Straight Connector 3">
            <a:extLst>
              <a:ext uri="{FF2B5EF4-FFF2-40B4-BE49-F238E27FC236}">
                <a16:creationId xmlns:a16="http://schemas.microsoft.com/office/drawing/2014/main" id="{A1E0B5B4-8984-3148-A010-9EDF914CC3D4}"/>
              </a:ext>
            </a:extLst>
          </p:cNvPr>
          <p:cNvCxnSpPr/>
          <p:nvPr/>
        </p:nvCxnSpPr>
        <p:spPr>
          <a:xfrm>
            <a:off x="4572000" y="2065080"/>
            <a:ext cx="0" cy="318761"/>
          </a:xfrm>
          <a:prstGeom prst="line">
            <a:avLst/>
          </a:prstGeom>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B2C0DFC6-7D24-7A4A-8077-4CD3B5F0824E}"/>
              </a:ext>
            </a:extLst>
          </p:cNvPr>
          <p:cNvCxnSpPr>
            <a:endCxn id="214" idx="3"/>
          </p:cNvCxnSpPr>
          <p:nvPr/>
        </p:nvCxnSpPr>
        <p:spPr>
          <a:xfrm flipH="1">
            <a:off x="2226110" y="3320324"/>
            <a:ext cx="3074" cy="312732"/>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A4ACA3A4-61EE-9042-B15F-7B9EE845BE7A}"/>
              </a:ext>
            </a:extLst>
          </p:cNvPr>
          <p:cNvCxnSpPr/>
          <p:nvPr/>
        </p:nvCxnSpPr>
        <p:spPr>
          <a:xfrm>
            <a:off x="6884312" y="3320324"/>
            <a:ext cx="0" cy="339744"/>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1218</TotalTime>
  <Words>1194</Words>
  <Application>Microsoft Office PowerPoint</Application>
  <PresentationFormat>On-screen Show (16:9)</PresentationFormat>
  <Paragraphs>120</Paragraphs>
  <Slides>32</Slides>
  <Notes>20</Notes>
  <HiddenSlides>0</HiddenSlides>
  <MMClips>1</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43" baseType="lpstr">
      <vt:lpstr>Roboto Condensed Light</vt:lpstr>
      <vt:lpstr>inter-regular</vt:lpstr>
      <vt:lpstr>Exo 2</vt:lpstr>
      <vt:lpstr>Wingdings</vt:lpstr>
      <vt:lpstr>Arial</vt:lpstr>
      <vt:lpstr>Gill Sans MT</vt:lpstr>
      <vt:lpstr>inter-bold</vt:lpstr>
      <vt:lpstr>Roboto</vt:lpstr>
      <vt:lpstr>Fira Sans Extra Condensed Medium</vt:lpstr>
      <vt:lpstr>Tech Newsletter XL by Slidesgo</vt:lpstr>
      <vt:lpstr>MathType 7.0 Equation</vt:lpstr>
      <vt:lpstr>MIS PRESENTATION</vt:lpstr>
      <vt:lpstr>TABLE OF CONTENTS</vt:lpstr>
      <vt:lpstr>DATA SET  GENERATION</vt:lpstr>
      <vt:lpstr>What are Convex &amp; Non Convex Clusters?</vt:lpstr>
      <vt:lpstr>PowerPoint Presentation</vt:lpstr>
      <vt:lpstr>Non Convex clusters generated </vt:lpstr>
      <vt:lpstr>K means Clustering</vt:lpstr>
      <vt:lpstr>K means Clustering</vt:lpstr>
      <vt:lpstr>Main task of K means</vt:lpstr>
      <vt:lpstr>Before K means</vt:lpstr>
      <vt:lpstr>Working of K means</vt:lpstr>
      <vt:lpstr>How to choose the value of "K number of clusters" in K-means Clustering?</vt:lpstr>
      <vt:lpstr>PowerPoint Presentation</vt:lpstr>
      <vt:lpstr>SIMULATION</vt:lpstr>
      <vt:lpstr>PowerPoint Presentation</vt:lpstr>
      <vt:lpstr>SPECTRAL CLUSTERING</vt:lpstr>
      <vt:lpstr>Spectral Clustering</vt:lpstr>
      <vt:lpstr>How does Spectral Clustering work?</vt:lpstr>
      <vt:lpstr>PowerPoint Presentation</vt:lpstr>
      <vt:lpstr>PowerPoint Presentation</vt:lpstr>
      <vt:lpstr>PowerPoint Presentation</vt:lpstr>
      <vt:lpstr>Results</vt:lpstr>
      <vt:lpstr>K means Vs Spectral Clustering</vt:lpstr>
      <vt:lpstr>K means Vs Spectral Clustering</vt:lpstr>
      <vt:lpstr>K means Vs Spectral Clustering</vt:lpstr>
      <vt:lpstr>PowerPoint Presentation</vt:lpstr>
      <vt:lpstr>PowerPoint Presentation</vt:lpstr>
      <vt:lpstr>Comparison of  Performance</vt:lpstr>
      <vt:lpstr>Spectral Clustering</vt:lpstr>
      <vt:lpstr>Inference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MIS  PRESENTATION</dc:title>
  <cp:lastModifiedBy>aniedpuganti@outlook.com</cp:lastModifiedBy>
  <cp:revision>36</cp:revision>
  <dcterms:modified xsi:type="dcterms:W3CDTF">2022-05-25T13:51:01Z</dcterms:modified>
</cp:coreProperties>
</file>